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73"/>
  </p:notesMasterIdLst>
  <p:sldIdLst>
    <p:sldId id="31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4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1" r:id="rId36"/>
    <p:sldId id="317" r:id="rId37"/>
    <p:sldId id="318" r:id="rId38"/>
    <p:sldId id="288" r:id="rId39"/>
    <p:sldId id="300" r:id="rId40"/>
    <p:sldId id="289" r:id="rId41"/>
    <p:sldId id="290" r:id="rId42"/>
    <p:sldId id="291" r:id="rId43"/>
    <p:sldId id="292" r:id="rId44"/>
    <p:sldId id="293" r:id="rId45"/>
    <p:sldId id="319" r:id="rId46"/>
    <p:sldId id="294" r:id="rId47"/>
    <p:sldId id="295" r:id="rId48"/>
    <p:sldId id="296" r:id="rId49"/>
    <p:sldId id="320" r:id="rId50"/>
    <p:sldId id="297" r:id="rId51"/>
    <p:sldId id="315" r:id="rId52"/>
    <p:sldId id="298" r:id="rId53"/>
    <p:sldId id="322" r:id="rId54"/>
    <p:sldId id="323" r:id="rId55"/>
    <p:sldId id="321" r:id="rId56"/>
    <p:sldId id="324" r:id="rId57"/>
    <p:sldId id="325" r:id="rId58"/>
    <p:sldId id="326" r:id="rId59"/>
    <p:sldId id="299" r:id="rId60"/>
    <p:sldId id="327" r:id="rId61"/>
    <p:sldId id="304" r:id="rId62"/>
    <p:sldId id="303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28" r:id="rId72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B9C43-870D-3947-A570-0AECBA727110}" v="10" dt="2022-09-16T00:49:22.09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2DDE0"/>
          </a:solidFill>
        </a:fill>
      </a:tcStyle>
    </a:wholeTbl>
    <a:band2H>
      <a:tcTxStyle/>
      <a:tcStyle>
        <a:tcBdr/>
        <a:fill>
          <a:solidFill>
            <a:srgbClr val="EAEFF0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EAEAEB"/>
          </a:solidFill>
        </a:fill>
      </a:tcStyle>
    </a:wholeTbl>
    <a:band2H>
      <a:tcTxStyle/>
      <a:tcStyle>
        <a:tcBdr/>
        <a:fill>
          <a:solidFill>
            <a:srgbClr val="F5F5F5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8CACA"/>
          </a:solidFill>
        </a:fill>
      </a:tcStyle>
    </a:wholeTbl>
    <a:band2H>
      <a:tcTxStyle/>
      <a:tcStyle>
        <a:tcBdr/>
        <a:fill>
          <a:solidFill>
            <a:srgbClr val="EDE6E6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8E6"/>
          </a:solidFill>
        </a:fill>
      </a:tcStyle>
    </a:wholeTbl>
    <a:band2H>
      <a:tcTxStyle/>
      <a:tcStyle>
        <a:tcBdr/>
        <a:fill>
          <a:solidFill>
            <a:srgbClr val="8D9092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D9092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DBCECA"/>
          </a:solidFill>
        </a:fill>
      </a:tcStyle>
    </a:wholeTbl>
    <a:band2H>
      <a:tcTxStyle/>
      <a:tcStyle>
        <a:tcBdr/>
        <a:fill>
          <a:solidFill>
            <a:srgbClr val="EEE8E6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38100" cap="flat">
              <a:solidFill>
                <a:srgbClr val="8D9092"/>
              </a:solidFill>
              <a:prstDash val="solid"/>
              <a:round/>
            </a:ln>
          </a:top>
          <a:bottom>
            <a:ln w="127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8D9092"/>
      </a:tcTxStyle>
      <a:tcStyle>
        <a:tcBdr>
          <a:left>
            <a:ln w="12700" cap="flat">
              <a:solidFill>
                <a:srgbClr val="8D9092"/>
              </a:solidFill>
              <a:prstDash val="solid"/>
              <a:round/>
            </a:ln>
          </a:left>
          <a:right>
            <a:ln w="12700" cap="flat">
              <a:solidFill>
                <a:srgbClr val="8D9092"/>
              </a:solidFill>
              <a:prstDash val="solid"/>
              <a:round/>
            </a:ln>
          </a:right>
          <a:top>
            <a:ln w="12700" cap="flat">
              <a:solidFill>
                <a:srgbClr val="8D9092"/>
              </a:solidFill>
              <a:prstDash val="solid"/>
              <a:round/>
            </a:ln>
          </a:top>
          <a:bottom>
            <a:ln w="38100" cap="flat">
              <a:solidFill>
                <a:srgbClr val="8D9092"/>
              </a:solidFill>
              <a:prstDash val="solid"/>
              <a:round/>
            </a:ln>
          </a:bottom>
          <a:insideH>
            <a:ln w="12700" cap="flat">
              <a:solidFill>
                <a:srgbClr val="8D9092"/>
              </a:solidFill>
              <a:prstDash val="solid"/>
              <a:round/>
            </a:ln>
          </a:insideH>
          <a:insideV>
            <a:ln w="12700" cap="flat">
              <a:solidFill>
                <a:srgbClr val="8D9092"/>
              </a:solidFill>
              <a:prstDash val="solid"/>
              <a:round/>
            </a:ln>
          </a:insideV>
        </a:tcBdr>
        <a:fill>
          <a:solidFill>
            <a:srgbClr val="92470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solidFill>
            <a:srgbClr val="92470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solidFill>
            <a:srgbClr val="924705">
              <a:alpha val="20000"/>
            </a:srgbClr>
          </a:solidFill>
        </a:fill>
      </a:tcStyle>
    </a:firstCol>
    <a:la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50800" cap="flat">
              <a:solidFill>
                <a:srgbClr val="924705"/>
              </a:solidFill>
              <a:prstDash val="solid"/>
              <a:round/>
            </a:ln>
          </a:top>
          <a:bottom>
            <a:ln w="127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Gill Sans Light"/>
          <a:ea typeface="Gill Sans Light"/>
          <a:cs typeface="Gill Sans Light"/>
        </a:font>
        <a:srgbClr val="924705"/>
      </a:tcTxStyle>
      <a:tcStyle>
        <a:tcBdr>
          <a:left>
            <a:ln w="12700" cap="flat">
              <a:solidFill>
                <a:srgbClr val="924705"/>
              </a:solidFill>
              <a:prstDash val="solid"/>
              <a:round/>
            </a:ln>
          </a:left>
          <a:right>
            <a:ln w="12700" cap="flat">
              <a:solidFill>
                <a:srgbClr val="924705"/>
              </a:solidFill>
              <a:prstDash val="solid"/>
              <a:round/>
            </a:ln>
          </a:right>
          <a:top>
            <a:ln w="12700" cap="flat">
              <a:solidFill>
                <a:srgbClr val="924705"/>
              </a:solidFill>
              <a:prstDash val="solid"/>
              <a:round/>
            </a:ln>
          </a:top>
          <a:bottom>
            <a:ln w="25400" cap="flat">
              <a:solidFill>
                <a:srgbClr val="924705"/>
              </a:solidFill>
              <a:prstDash val="solid"/>
              <a:round/>
            </a:ln>
          </a:bottom>
          <a:insideH>
            <a:ln w="12700" cap="flat">
              <a:solidFill>
                <a:srgbClr val="924705"/>
              </a:solidFill>
              <a:prstDash val="solid"/>
              <a:round/>
            </a:ln>
          </a:insideH>
          <a:insideV>
            <a:ln w="12700" cap="flat">
              <a:solidFill>
                <a:srgbClr val="92470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/>
    <p:restoredTop sz="94762"/>
  </p:normalViewPr>
  <p:slideViewPr>
    <p:cSldViewPr snapToGrid="0" snapToObjects="1">
      <p:cViewPr varScale="1">
        <p:scale>
          <a:sx n="85" d="100"/>
          <a:sy n="85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현준" userId="2a61c25f-14a3-461d-afad-db9c681ac447" providerId="ADAL" clId="{B0FB9C43-870D-3947-A570-0AECBA727110}"/>
    <pc:docChg chg="custSel modSld">
      <pc:chgData name="신 현준" userId="2a61c25f-14a3-461d-afad-db9c681ac447" providerId="ADAL" clId="{B0FB9C43-870D-3947-A570-0AECBA727110}" dt="2022-09-16T00:49:22.091" v="17" actId="20577"/>
      <pc:docMkLst>
        <pc:docMk/>
      </pc:docMkLst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5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6"/>
            <ac:spMk id="2" creationId="{EADA83A9-6D98-6F43-A0D5-DE80BDB39C74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6"/>
            <ac:spMk id="20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5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7"/>
            <ac:spMk id="20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5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8"/>
            <ac:spMk id="206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5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9"/>
            <ac:spMk id="216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59"/>
            <ac:spMk id="217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0"/>
            <ac:spMk id="23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0"/>
            <ac:spMk id="23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1"/>
            <ac:spMk id="251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1"/>
            <ac:spMk id="252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2"/>
            <ac:spMk id="255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2"/>
            <ac:spMk id="256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3"/>
            <ac:spMk id="4" creationId="{298BCE71-2B5C-8842-8577-667A27EABED5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3"/>
            <ac:spMk id="26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4"/>
            <ac:spMk id="26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4"/>
            <ac:spMk id="26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5"/>
            <ac:spMk id="29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5"/>
            <ac:spMk id="29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6"/>
            <ac:spMk id="302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6"/>
            <ac:spMk id="303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7"/>
            <ac:spMk id="10" creationId="{BA064769-2F64-E44E-96C3-260C381CB2C2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7"/>
            <ac:spMk id="307" creationId="{00000000-0000-0000-0000-000000000000}"/>
          </ac:spMkLst>
        </pc:spChg>
      </pc:sldChg>
      <pc:sldChg chg="modSp mod modAnim">
        <pc:chgData name="신 현준" userId="2a61c25f-14a3-461d-afad-db9c681ac447" providerId="ADAL" clId="{B0FB9C43-870D-3947-A570-0AECBA727110}" dt="2022-09-16T00:49:22.091" v="17" actId="20577"/>
        <pc:sldMkLst>
          <pc:docMk/>
          <pc:sldMk cId="0" sldId="26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8"/>
            <ac:spMk id="31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6T00:49:22.091" v="17" actId="20577"/>
          <ac:spMkLst>
            <pc:docMk/>
            <pc:sldMk cId="0" sldId="268"/>
            <ac:spMk id="319" creationId="{00000000-0000-0000-0000-000000000000}"/>
          </ac:spMkLst>
        </pc:spChg>
        <pc:picChg chg="mod">
          <ac:chgData name="신 현준" userId="2a61c25f-14a3-461d-afad-db9c681ac447" providerId="ADAL" clId="{B0FB9C43-870D-3947-A570-0AECBA727110}" dt="2022-09-16T00:49:06.466" v="9" actId="1076"/>
          <ac:picMkLst>
            <pc:docMk/>
            <pc:sldMk cId="0" sldId="268"/>
            <ac:picMk id="320" creationId="{00000000-0000-0000-0000-000000000000}"/>
          </ac:picMkLst>
        </pc:pic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6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9"/>
            <ac:spMk id="325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69"/>
            <ac:spMk id="326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730" v="1" actId="27636"/>
        <pc:sldMkLst>
          <pc:docMk/>
          <pc:sldMk cId="0" sldId="27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0"/>
            <ac:spMk id="329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730" v="1" actId="27636"/>
          <ac:spMkLst>
            <pc:docMk/>
            <pc:sldMk cId="0" sldId="270"/>
            <ac:spMk id="33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1"/>
            <ac:spMk id="33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1"/>
            <ac:spMk id="33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2"/>
            <ac:spMk id="337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2"/>
            <ac:spMk id="338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3"/>
            <ac:spMk id="34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3"/>
            <ac:spMk id="34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4"/>
            <ac:spMk id="349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759" v="3" actId="27636"/>
        <pc:sldMkLst>
          <pc:docMk/>
          <pc:sldMk cId="0" sldId="27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5"/>
            <ac:spMk id="355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759" v="3" actId="27636"/>
          <ac:spMkLst>
            <pc:docMk/>
            <pc:sldMk cId="0" sldId="275"/>
            <ac:spMk id="356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6"/>
            <ac:spMk id="37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6"/>
            <ac:spMk id="37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7"/>
            <ac:spMk id="2" creationId="{996E05CF-26C9-4C46-B0C2-6F6CBA9E2F05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7"/>
            <ac:spMk id="381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8"/>
            <ac:spMk id="386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7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9"/>
            <ac:spMk id="11" creationId="{FD5DB426-6F8D-7444-9E07-3075B1B3412A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79"/>
            <ac:spMk id="391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0"/>
            <ac:spMk id="40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0"/>
            <ac:spMk id="40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1"/>
            <ac:spMk id="2" creationId="{750E7F3A-44EE-AD4C-87BC-101DAEEAA552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1"/>
            <ac:spMk id="408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2"/>
            <ac:spMk id="42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3"/>
            <ac:spMk id="2" creationId="{7EC29263-D543-9D47-90DF-BF2D05EB6211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3"/>
            <ac:spMk id="42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4"/>
            <ac:spMk id="42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4"/>
            <ac:spMk id="42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5"/>
            <ac:spMk id="431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5"/>
            <ac:spMk id="432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6"/>
            <ac:spMk id="2" creationId="{497E2928-73F1-764E-803B-F50DC63E1F75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6"/>
            <ac:spMk id="437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787" v="4" actId="27636"/>
        <pc:sldMkLst>
          <pc:docMk/>
          <pc:sldMk cId="0" sldId="28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7"/>
            <ac:spMk id="447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787" v="4" actId="27636"/>
          <ac:spMkLst>
            <pc:docMk/>
            <pc:sldMk cId="0" sldId="287"/>
            <ac:spMk id="448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8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8"/>
            <ac:spMk id="455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8"/>
            <ac:spMk id="456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815" v="5" actId="27636"/>
        <pc:sldMkLst>
          <pc:docMk/>
          <pc:sldMk cId="0" sldId="28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89"/>
            <ac:spMk id="46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815" v="5" actId="27636"/>
          <ac:spMkLst>
            <pc:docMk/>
            <pc:sldMk cId="0" sldId="289"/>
            <ac:spMk id="46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0"/>
            <ac:spMk id="472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0"/>
            <ac:spMk id="473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1"/>
            <ac:spMk id="476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1"/>
            <ac:spMk id="477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2"/>
            <ac:spMk id="481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2"/>
            <ac:spMk id="482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3"/>
            <ac:spMk id="6" creationId="{D0A3988C-D3C4-7140-A2E6-201BA177CA53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3"/>
            <ac:spMk id="489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845" v="6" actId="27636"/>
        <pc:sldMkLst>
          <pc:docMk/>
          <pc:sldMk cId="0" sldId="29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4"/>
            <ac:spMk id="496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845" v="6" actId="27636"/>
          <ac:spMkLst>
            <pc:docMk/>
            <pc:sldMk cId="0" sldId="294"/>
            <ac:spMk id="497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5"/>
            <ac:spMk id="9" creationId="{78C4452F-8E33-EA4F-AEC0-3BFFEAAF84DC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5"/>
            <ac:spMk id="502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6"/>
            <ac:spMk id="3" creationId="{9F021C57-9065-1C48-90BB-D57F8ABBC408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6"/>
            <ac:spMk id="511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7"/>
            <ac:spMk id="9" creationId="{97549E25-24CF-D241-9D0C-0DFC0A3C6189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7"/>
            <ac:spMk id="52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29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8"/>
            <ac:spMk id="4" creationId="{FF38631A-51B6-F84E-A577-E4C8F9E3C611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298"/>
            <ac:spMk id="53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382801607" sldId="29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2801607" sldId="299"/>
            <ac:spMk id="55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2801607" sldId="299"/>
            <ac:spMk id="55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3831776152" sldId="30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31776152" sldId="300"/>
            <ac:spMk id="566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31776152" sldId="300"/>
            <ac:spMk id="567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3643390887" sldId="30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643390887" sldId="301"/>
            <ac:spMk id="58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643390887" sldId="301"/>
            <ac:spMk id="585" creationId="{00000000-0000-0000-0000-000000000000}"/>
          </ac:spMkLst>
        </pc:spChg>
      </pc:sldChg>
      <pc:sldChg chg="modSp mod">
        <pc:chgData name="신 현준" userId="2a61c25f-14a3-461d-afad-db9c681ac447" providerId="ADAL" clId="{B0FB9C43-870D-3947-A570-0AECBA727110}" dt="2022-09-15T23:22:47.912" v="7" actId="27636"/>
        <pc:sldMkLst>
          <pc:docMk/>
          <pc:sldMk cId="0" sldId="30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3"/>
            <ac:spMk id="635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912" v="7" actId="27636"/>
          <ac:spMkLst>
            <pc:docMk/>
            <pc:sldMk cId="0" sldId="303"/>
            <ac:spMk id="636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4"/>
            <ac:spMk id="664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4"/>
            <ac:spMk id="66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5"/>
            <ac:spMk id="66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5"/>
            <ac:spMk id="66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6"/>
            <ac:spMk id="2" creationId="{26FD73C9-2204-CD41-99F0-2B0FDC0EF64B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6"/>
            <ac:spMk id="671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7"/>
            <ac:spMk id="70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7"/>
            <ac:spMk id="70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8"/>
            <ac:spMk id="72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8"/>
            <ac:spMk id="72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0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9"/>
            <ac:spMk id="751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09"/>
            <ac:spMk id="752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1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0"/>
            <ac:spMk id="2" creationId="{62A9275B-F85E-9044-9C51-ED56747303AB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0"/>
            <ac:spMk id="771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1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1"/>
            <ac:spMk id="792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1"/>
            <ac:spMk id="793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0" sldId="31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2"/>
            <ac:spMk id="3" creationId="{274AD0D4-A7F0-6743-96F1-8A52D46B262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0" sldId="312"/>
            <ac:spMk id="815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751792059" sldId="31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751792059" sldId="313"/>
            <ac:spMk id="2" creationId="{93E846CF-ED5E-5644-839F-2748C6C2BE51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751792059" sldId="313"/>
            <ac:spMk id="3" creationId="{CCE8E744-43EE-A641-A78B-55E953CC7982}"/>
          </ac:spMkLst>
        </pc:spChg>
      </pc:sldChg>
      <pc:sldChg chg="modSp mod">
        <pc:chgData name="신 현준" userId="2a61c25f-14a3-461d-afad-db9c681ac447" providerId="ADAL" clId="{B0FB9C43-870D-3947-A570-0AECBA727110}" dt="2022-09-15T23:22:47.737" v="2" actId="27636"/>
        <pc:sldMkLst>
          <pc:docMk/>
          <pc:sldMk cId="183843342" sldId="31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83843342" sldId="314"/>
            <ac:spMk id="329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737" v="2" actId="27636"/>
          <ac:spMkLst>
            <pc:docMk/>
            <pc:sldMk cId="183843342" sldId="314"/>
            <ac:spMk id="330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557591414" sldId="31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557591414" sldId="315"/>
            <ac:spMk id="4" creationId="{3C1FA8AD-FE61-AA48-8434-AD3DB91BAD2C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557591414" sldId="315"/>
            <ac:spMk id="53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803154722" sldId="31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803154722" sldId="317"/>
            <ac:spMk id="60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803154722" sldId="317"/>
            <ac:spMk id="60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4254263162" sldId="31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4254263162" sldId="318"/>
            <ac:spMk id="608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4254263162" sldId="318"/>
            <ac:spMk id="60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2929717643" sldId="319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929717643" sldId="319"/>
            <ac:spMk id="34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929717643" sldId="319"/>
            <ac:spMk id="34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867714232" sldId="320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867714232" sldId="320"/>
            <ac:spMk id="2" creationId="{FF9F53FA-51F1-8A41-A330-2933522D6839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867714232" sldId="320"/>
            <ac:spMk id="3" creationId="{A7777071-4BAB-2946-83A7-18A7EA10DA15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220581428" sldId="321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220581428" sldId="321"/>
            <ac:spMk id="4" creationId="{3C1FA8AD-FE61-AA48-8434-AD3DB91BAD2C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220581428" sldId="321"/>
            <ac:spMk id="539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3819450282" sldId="322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19450282" sldId="322"/>
            <ac:spMk id="2" creationId="{7F5F05CC-EF49-4143-8CB1-3F2440A7CB54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819450282" sldId="322"/>
            <ac:spMk id="3" creationId="{8CF0EB4B-B489-4040-8E2F-16CD278DC709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3535267884" sldId="323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535267884" sldId="323"/>
            <ac:spMk id="2" creationId="{F1083A61-F4FB-4E44-B2B0-311688184526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3535267884" sldId="323"/>
            <ac:spMk id="3" creationId="{076F7093-0523-5844-A0BE-213506B0C5BE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2372105854" sldId="324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372105854" sldId="324"/>
            <ac:spMk id="2" creationId="{22C5F089-B128-7449-A3D5-415B5A933CAA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372105854" sldId="324"/>
            <ac:spMk id="3" creationId="{E0463BC7-71F8-5640-A641-4F89739575DE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513554145" sldId="325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513554145" sldId="325"/>
            <ac:spMk id="2" creationId="{E1540897-57D1-8B47-B6CA-8B3568687BC5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513554145" sldId="325"/>
            <ac:spMk id="3" creationId="{C82427ED-8CCF-8E44-A552-EA6967D172CC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989190247" sldId="326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989190247" sldId="326"/>
            <ac:spMk id="2" creationId="{E1540897-57D1-8B47-B6CA-8B3568687BC5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989190247" sldId="326"/>
            <ac:spMk id="3" creationId="{C82427ED-8CCF-8E44-A552-EA6967D172CC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1047744649" sldId="327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047744649" sldId="327"/>
            <ac:spMk id="553" creationId="{00000000-0000-0000-0000-000000000000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1047744649" sldId="327"/>
            <ac:spMk id="554" creationId="{00000000-0000-0000-0000-000000000000}"/>
          </ac:spMkLst>
        </pc:spChg>
      </pc:sldChg>
      <pc:sldChg chg="modSp">
        <pc:chgData name="신 현준" userId="2a61c25f-14a3-461d-afad-db9c681ac447" providerId="ADAL" clId="{B0FB9C43-870D-3947-A570-0AECBA727110}" dt="2022-09-15T23:22:47.651" v="0"/>
        <pc:sldMkLst>
          <pc:docMk/>
          <pc:sldMk cId="2905423889" sldId="328"/>
        </pc:sldMkLst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905423889" sldId="328"/>
            <ac:spMk id="4" creationId="{A50A3130-3B90-0B42-95F7-FAD1079423B6}"/>
          </ac:spMkLst>
        </pc:spChg>
        <pc:spChg chg="mod">
          <ac:chgData name="신 현준" userId="2a61c25f-14a3-461d-afad-db9c681ac447" providerId="ADAL" clId="{B0FB9C43-870D-3947-A570-0AECBA727110}" dt="2022-09-15T23:22:47.651" v="0"/>
          <ac:spMkLst>
            <pc:docMk/>
            <pc:sldMk cId="2905423889" sldId="328"/>
            <ac:spMk id="5" creationId="{4AF5ABD8-A32D-434C-A049-625ECE6FD3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It gets inverted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Note that the retina is curved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300"/>
              </a:spcBef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200"/>
            </a:pPr>
            <a:r>
              <a:rPr sz="1000"/>
              <a:t>This way the image is right-side-up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Preserved:  lines, incidence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 preserved:  lengths, angles, parallelism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8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How to determine which lines in the scene vanish at a given pixel?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43" y="577991"/>
            <a:ext cx="14955977" cy="3395698"/>
          </a:xfrm>
        </p:spPr>
        <p:txBody>
          <a:bodyPr anchor="b"/>
          <a:lstStyle>
            <a:lvl1pPr algn="ctr">
              <a:defRPr sz="8533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 anchor="b"/>
          <a:lstStyle>
            <a:lvl1pPr marL="0" indent="0" algn="ctr">
              <a:buNone/>
              <a:defRPr sz="341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B7C46-407C-6446-89CB-38375432D3CD}"/>
              </a:ext>
            </a:extLst>
          </p:cNvPr>
          <p:cNvSpPr/>
          <p:nvPr/>
        </p:nvSpPr>
        <p:spPr>
          <a:xfrm>
            <a:off x="0" y="4198290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3DBB4-1E7A-8647-B2BC-94E67EBFBDDD}"/>
              </a:ext>
            </a:extLst>
          </p:cNvPr>
          <p:cNvSpPr/>
          <p:nvPr/>
        </p:nvSpPr>
        <p:spPr>
          <a:xfrm>
            <a:off x="5917364" y="4334935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72078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5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2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4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21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72" y="1798174"/>
            <a:ext cx="16694519" cy="7755405"/>
          </a:xfrm>
        </p:spPr>
        <p:txBody>
          <a:bodyPr/>
          <a:lstStyle>
            <a:lvl1pPr>
              <a:spcBef>
                <a:spcPts val="2276"/>
              </a:spcBef>
              <a:defRPr sz="341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129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9023A-09DE-EF44-91C4-3ABDC38A70D8}"/>
              </a:ext>
            </a:extLst>
          </p:cNvPr>
          <p:cNvSpPr/>
          <p:nvPr/>
        </p:nvSpPr>
        <p:spPr>
          <a:xfrm>
            <a:off x="0" y="1437754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4EF4F-DAC4-B947-9694-55814C42F8F9}"/>
              </a:ext>
            </a:extLst>
          </p:cNvPr>
          <p:cNvSpPr/>
          <p:nvPr/>
        </p:nvSpPr>
        <p:spPr>
          <a:xfrm>
            <a:off x="5917364" y="1574399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239118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F8F6DBBA-787C-CD4A-B325-B8E7BA5C73B3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/>
          <a:lstStyle/>
          <a:p>
            <a:fld id="{C74753FA-8DF6-9B45-B8EB-CE003258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8017" y="2596444"/>
            <a:ext cx="8253738" cy="6637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8213809" cy="681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649E6-DD34-A648-8B2D-15310006303A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D5044-8E21-3840-91E8-B646B8B421EB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78650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0B2F5-8A0F-0343-8210-521CE2050FC7}"/>
              </a:ext>
            </a:extLst>
          </p:cNvPr>
          <p:cNvSpPr/>
          <p:nvPr/>
        </p:nvSpPr>
        <p:spPr>
          <a:xfrm>
            <a:off x="0" y="2059723"/>
            <a:ext cx="13853363" cy="209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F7610-D2C1-0646-9AB8-00B276AEDC13}"/>
              </a:ext>
            </a:extLst>
          </p:cNvPr>
          <p:cNvSpPr/>
          <p:nvPr/>
        </p:nvSpPr>
        <p:spPr>
          <a:xfrm>
            <a:off x="5917364" y="2196368"/>
            <a:ext cx="11422900" cy="166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5973"/>
          </a:p>
        </p:txBody>
      </p:sp>
    </p:spTree>
    <p:extLst>
      <p:ext uri="{BB962C8B-B14F-4D97-AF65-F5344CB8AC3E}">
        <p14:creationId xmlns:p14="http://schemas.microsoft.com/office/powerpoint/2010/main" val="42666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91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4" y="523805"/>
            <a:ext cx="7932600" cy="1719053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32" y="523805"/>
            <a:ext cx="8347257" cy="8705990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32599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0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71" y="523805"/>
            <a:ext cx="7913754" cy="1700206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70131" y="523805"/>
            <a:ext cx="8347262" cy="8705991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874" y="2571610"/>
            <a:ext cx="7913752" cy="6658186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5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867013" y="1820673"/>
            <a:ext cx="15606237" cy="7214955"/>
          </a:xfrm>
        </p:spPr>
        <p:txBody>
          <a:bodyPr/>
          <a:lstStyle>
            <a:lvl1pPr>
              <a:spcBef>
                <a:spcPts val="1246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871" y="200022"/>
            <a:ext cx="16669446" cy="131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871" y="1964855"/>
            <a:ext cx="16669446" cy="726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5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pos="143">
          <p15:clr>
            <a:srgbClr val="F26B43"/>
          </p15:clr>
        </p15:guide>
        <p15:guide id="3" pos="7537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2260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Jonquil_flowers_at_f32.jpg" TargetMode="External"/><Relationship Id="rId7" Type="http://schemas.openxmlformats.org/officeDocument/2006/relationships/hyperlink" Target="http://en.wikipedia.org/wiki/Depth_of_field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://en.wikipedia.org/wiki/Image:Jonquil_flowers_at_f5.jpg" TargetMode="Externa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preview.com/learn/?/key=jpeg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www.dpreview.com/learn/?/key=noi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preview.com/learn/?/key=blooming" TargetMode="External"/><Relationship Id="rId5" Type="http://schemas.openxmlformats.org/officeDocument/2006/relationships/hyperlink" Target="http://electronics.howstuffworks.com/digital-camera4.htm" TargetMode="External"/><Relationship Id="rId4" Type="http://schemas.openxmlformats.org/officeDocument/2006/relationships/hyperlink" Target="http://www.dpreview.com/learn/?/Glossary/Optical/chromatic_aberration_01.ht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is.com/products/video/camera/progressive_scan.htm" TargetMode="External"/><Relationship Id="rId2" Type="http://schemas.openxmlformats.org/officeDocument/2006/relationships/hyperlink" Target="http://www.dpreview.com/learn/?/key=sharpen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lhup.edu/~dsimanek/3d/telecent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machinevision.navitar.com/pages/product_information/telecentric/12x_telecentric_zoom.cfm?nav0=tru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ath.unimelb.edu.au/~dersch/architect/arch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cis.upenn.edu/~kostas/omni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hyperlink" Target="http://www.northlight-images.co.uk/article_pages/tilt_and_shift_ts-e.html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://www.flickr.com/groups/59319377@N00/pool" TargetMode="External"/><Relationship Id="rId4" Type="http://schemas.openxmlformats.org/officeDocument/2006/relationships/hyperlink" Target="http://www.metropolismag.com/cda/story.php?artid=176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famsi.org/kerrmaya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2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"/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46CF-ED5E-5644-839F-2748C6C2B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8E744-43EE-A641-A78B-55E953CC7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9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dding a le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264" name="A lens focuses light onto the film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lens focuses light onto the film</a:t>
            </a:r>
          </a:p>
          <a:p>
            <a:pPr lvl="1"/>
            <a:r>
              <a:rPr lang="en-US"/>
              <a:t>There is a specific distance at which objects are “in focus”</a:t>
            </a:r>
          </a:p>
          <a:p>
            <a:pPr lvl="2"/>
            <a:r>
              <a:rPr lang="en-US"/>
              <a:t>other points project to a “circle of confusion” in the image</a:t>
            </a:r>
          </a:p>
          <a:p>
            <a:pPr lvl="1"/>
            <a:r>
              <a:rPr lang="en-US"/>
              <a:t>Changing the shape of the lens changes this distance</a:t>
            </a:r>
          </a:p>
        </p:txBody>
      </p:sp>
      <p:pic>
        <p:nvPicPr>
          <p:cNvPr id="265" name="image-lens" descr="image-le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869" y="4687863"/>
            <a:ext cx="10401148" cy="447655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Line"/>
          <p:cNvSpPr/>
          <p:nvPr/>
        </p:nvSpPr>
        <p:spPr>
          <a:xfrm>
            <a:off x="4218572" y="5732493"/>
            <a:ext cx="8916991" cy="311583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267" name="Circle"/>
          <p:cNvSpPr/>
          <p:nvPr/>
        </p:nvSpPr>
        <p:spPr>
          <a:xfrm>
            <a:off x="4134279" y="5672284"/>
            <a:ext cx="144504" cy="1445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268" name="Circle"/>
          <p:cNvSpPr/>
          <p:nvPr/>
        </p:nvSpPr>
        <p:spPr>
          <a:xfrm>
            <a:off x="4736371" y="6825291"/>
            <a:ext cx="144503" cy="144504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grpSp>
        <p:nvGrpSpPr>
          <p:cNvPr id="271" name="Group"/>
          <p:cNvGrpSpPr/>
          <p:nvPr/>
        </p:nvGrpSpPr>
        <p:grpSpPr>
          <a:xfrm>
            <a:off x="4218572" y="5732494"/>
            <a:ext cx="8916991" cy="3115828"/>
            <a:chOff x="0" y="0"/>
            <a:chExt cx="6687537" cy="2336799"/>
          </a:xfrm>
        </p:grpSpPr>
        <p:sp>
          <p:nvSpPr>
            <p:cNvPr id="269" name="Line"/>
            <p:cNvSpPr/>
            <p:nvPr/>
          </p:nvSpPr>
          <p:spPr>
            <a:xfrm>
              <a:off x="-1" y="0"/>
              <a:ext cx="3307646" cy="17384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70" name="Line"/>
            <p:cNvSpPr/>
            <p:nvPr/>
          </p:nvSpPr>
          <p:spPr>
            <a:xfrm>
              <a:off x="3307644" y="173849"/>
              <a:ext cx="3379894" cy="216295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4218572" y="5732493"/>
            <a:ext cx="8916991" cy="3115830"/>
            <a:chOff x="0" y="0"/>
            <a:chExt cx="6687537" cy="2336800"/>
          </a:xfrm>
        </p:grpSpPr>
        <p:grpSp>
          <p:nvGrpSpPr>
            <p:cNvPr id="274" name="Group"/>
            <p:cNvGrpSpPr/>
            <p:nvPr/>
          </p:nvGrpSpPr>
          <p:grpSpPr>
            <a:xfrm>
              <a:off x="0" y="-1"/>
              <a:ext cx="6687538" cy="2336802"/>
              <a:chOff x="0" y="0"/>
              <a:chExt cx="6687537" cy="2336800"/>
            </a:xfrm>
          </p:grpSpPr>
          <p:sp>
            <p:nvSpPr>
              <p:cNvPr id="272" name="Line"/>
              <p:cNvSpPr/>
              <p:nvPr/>
            </p:nvSpPr>
            <p:spPr>
              <a:xfrm>
                <a:off x="0" y="-1"/>
                <a:ext cx="3307645" cy="530579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73" name="Line"/>
              <p:cNvSpPr/>
              <p:nvPr/>
            </p:nvSpPr>
            <p:spPr>
              <a:xfrm>
                <a:off x="3307644" y="530577"/>
                <a:ext cx="3379894" cy="1806224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0" y="-1"/>
              <a:ext cx="6687538" cy="2336801"/>
              <a:chOff x="0" y="0"/>
              <a:chExt cx="6687537" cy="2336800"/>
            </a:xfrm>
          </p:grpSpPr>
          <p:sp>
            <p:nvSpPr>
              <p:cNvPr id="275" name="Line"/>
              <p:cNvSpPr/>
              <p:nvPr/>
            </p:nvSpPr>
            <p:spPr>
              <a:xfrm>
                <a:off x="0" y="-1"/>
                <a:ext cx="3307645" cy="819575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76" name="Line"/>
              <p:cNvSpPr/>
              <p:nvPr/>
            </p:nvSpPr>
            <p:spPr>
              <a:xfrm>
                <a:off x="3307644" y="819573"/>
                <a:ext cx="3379894" cy="1517227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</p:grpSp>
      <p:grpSp>
        <p:nvGrpSpPr>
          <p:cNvPr id="287" name="Group"/>
          <p:cNvGrpSpPr/>
          <p:nvPr/>
        </p:nvGrpSpPr>
        <p:grpSpPr>
          <a:xfrm>
            <a:off x="4796580" y="6439952"/>
            <a:ext cx="8381129" cy="1426961"/>
            <a:chOff x="0" y="0"/>
            <a:chExt cx="6285653" cy="1070187"/>
          </a:xfrm>
        </p:grpSpPr>
        <p:sp>
          <p:nvSpPr>
            <p:cNvPr id="279" name="Line"/>
            <p:cNvSpPr/>
            <p:nvPr/>
          </p:nvSpPr>
          <p:spPr>
            <a:xfrm>
              <a:off x="-1" y="336409"/>
              <a:ext cx="6285655" cy="650240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grpSp>
          <p:nvGrpSpPr>
            <p:cNvPr id="286" name="Group"/>
            <p:cNvGrpSpPr/>
            <p:nvPr/>
          </p:nvGrpSpPr>
          <p:grpSpPr>
            <a:xfrm>
              <a:off x="-1" y="0"/>
              <a:ext cx="6272109" cy="1070187"/>
              <a:chOff x="0" y="0"/>
              <a:chExt cx="6272107" cy="1070186"/>
            </a:xfrm>
          </p:grpSpPr>
          <p:sp>
            <p:nvSpPr>
              <p:cNvPr id="280" name="Line"/>
              <p:cNvSpPr/>
              <p:nvPr/>
            </p:nvSpPr>
            <p:spPr>
              <a:xfrm>
                <a:off x="-1" y="336409"/>
                <a:ext cx="2874153" cy="650240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81" name="Line"/>
              <p:cNvSpPr/>
              <p:nvPr/>
            </p:nvSpPr>
            <p:spPr>
              <a:xfrm>
                <a:off x="2874151" y="986648"/>
                <a:ext cx="3397957" cy="83539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82" name="Line"/>
              <p:cNvSpPr/>
              <p:nvPr/>
            </p:nvSpPr>
            <p:spPr>
              <a:xfrm>
                <a:off x="0" y="336408"/>
                <a:ext cx="2874152" cy="1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83" name="Line"/>
              <p:cNvSpPr/>
              <p:nvPr/>
            </p:nvSpPr>
            <p:spPr>
              <a:xfrm>
                <a:off x="2874151" y="336408"/>
                <a:ext cx="3379894" cy="598312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84" name="Line"/>
              <p:cNvSpPr/>
              <p:nvPr/>
            </p:nvSpPr>
            <p:spPr>
              <a:xfrm flipV="1">
                <a:off x="0" y="-1"/>
                <a:ext cx="2874152" cy="336410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85" name="Line"/>
              <p:cNvSpPr/>
              <p:nvPr/>
            </p:nvSpPr>
            <p:spPr>
              <a:xfrm>
                <a:off x="2874151" y="0"/>
                <a:ext cx="3379894" cy="885049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</p:grpSp>
      <p:sp>
        <p:nvSpPr>
          <p:cNvPr id="288" name="Circle"/>
          <p:cNvSpPr/>
          <p:nvPr/>
        </p:nvSpPr>
        <p:spPr>
          <a:xfrm>
            <a:off x="8565679" y="7180526"/>
            <a:ext cx="168588" cy="168588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grpSp>
        <p:nvGrpSpPr>
          <p:cNvPr id="291" name="Group"/>
          <p:cNvGrpSpPr/>
          <p:nvPr/>
        </p:nvGrpSpPr>
        <p:grpSpPr>
          <a:xfrm>
            <a:off x="13265009" y="7662201"/>
            <a:ext cx="2965235" cy="1159977"/>
            <a:chOff x="-1" y="0"/>
            <a:chExt cx="2223857" cy="869956"/>
          </a:xfrm>
        </p:grpSpPr>
        <p:sp>
          <p:nvSpPr>
            <p:cNvPr id="289" name="“circle of…"/>
            <p:cNvSpPr txBox="1"/>
            <p:nvPr/>
          </p:nvSpPr>
          <p:spPr>
            <a:xfrm>
              <a:off x="675129" y="0"/>
              <a:ext cx="1548727" cy="869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/>
            <a:p>
              <a:pPr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/>
                <a:t>“circle of </a:t>
              </a:r>
            </a:p>
            <a:p>
              <a:pPr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/>
                <a:t>confusion”</a:t>
              </a:r>
            </a:p>
          </p:txBody>
        </p:sp>
        <p:sp>
          <p:nvSpPr>
            <p:cNvPr id="290" name="Line"/>
            <p:cNvSpPr/>
            <p:nvPr/>
          </p:nvSpPr>
          <p:spPr>
            <a:xfrm flipH="1" flipV="1">
              <a:off x="-1" y="153528"/>
              <a:ext cx="758615" cy="2167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  <p:bldP spid="271" grpId="0" animBg="1" advAuto="0"/>
      <p:bldP spid="278" grpId="0" animBg="1" advAuto="0"/>
      <p:bldP spid="287" grpId="0" animBg="1" advAuto="0"/>
      <p:bldP spid="29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D1B09E-002F-EF41-86C7-D116A47ED3B8}"/>
              </a:ext>
            </a:extLst>
          </p:cNvPr>
          <p:cNvGrpSpPr/>
          <p:nvPr/>
        </p:nvGrpSpPr>
        <p:grpSpPr>
          <a:xfrm>
            <a:off x="8093171" y="4867198"/>
            <a:ext cx="7712831" cy="4515381"/>
            <a:chOff x="1620821" y="4999590"/>
            <a:chExt cx="12310494" cy="5460980"/>
          </a:xfrm>
        </p:grpSpPr>
        <p:pic>
          <p:nvPicPr>
            <p:cNvPr id="295" name="lens_terms2" descr="lens_terms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7783" y="4999590"/>
              <a:ext cx="10223532" cy="546098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7" name="Line"/>
            <p:cNvSpPr/>
            <p:nvPr/>
          </p:nvSpPr>
          <p:spPr>
            <a:xfrm flipH="1" flipV="1">
              <a:off x="12341787" y="7600626"/>
              <a:ext cx="1589527" cy="1003983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98" name="F"/>
            <p:cNvSpPr txBox="1"/>
            <p:nvPr/>
          </p:nvSpPr>
          <p:spPr>
            <a:xfrm>
              <a:off x="11908283" y="6703512"/>
              <a:ext cx="775548" cy="940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>
              <a:spAutoFit/>
            </a:bodyPr>
            <a:lstStyle>
              <a:lvl1pPr algn="l" defTabSz="914400">
                <a:defRPr sz="2800" b="1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/>
              </a:pPr>
              <a:r>
                <a:rPr dirty="0"/>
                <a:t>F</a:t>
              </a:r>
              <a:endParaRPr sz="3734" dirty="0"/>
            </a:p>
          </p:txBody>
        </p:sp>
        <p:sp>
          <p:nvSpPr>
            <p:cNvPr id="299" name="optical center…"/>
            <p:cNvSpPr txBox="1"/>
            <p:nvPr/>
          </p:nvSpPr>
          <p:spPr>
            <a:xfrm>
              <a:off x="1620821" y="8604611"/>
              <a:ext cx="7682855" cy="17056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>
              <a:spAutoFit/>
            </a:bodyPr>
            <a:lstStyle/>
            <a:p>
              <a:pPr defTabSz="1219261">
                <a:defRPr sz="28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 b="1" dirty="0"/>
                <a:t>optical center</a:t>
              </a:r>
            </a:p>
            <a:p>
              <a:pPr defTabSz="1219261">
                <a:defRPr sz="28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b="1" dirty="0"/>
                <a:t>(Center Of Projection)</a:t>
              </a:r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7573216" y="7456128"/>
              <a:ext cx="1589526" cy="1276436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293" name="Len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Lenses</a:t>
            </a:r>
          </a:p>
        </p:txBody>
      </p:sp>
      <p:sp>
        <p:nvSpPr>
          <p:cNvPr id="294" name="A lens focuses parallel rays onto a single focal point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lens focuses parallel rays onto a single focal point</a:t>
            </a:r>
          </a:p>
          <a:p>
            <a:pPr lvl="2"/>
            <a:r>
              <a:rPr lang="en-US" dirty="0"/>
              <a:t>focal point at a distance f beyond the plane of the lens</a:t>
            </a:r>
          </a:p>
          <a:p>
            <a:pPr lvl="3"/>
            <a:r>
              <a:rPr lang="en-US" dirty="0"/>
              <a:t>f is a function of the shape and index of refraction of the lens</a:t>
            </a:r>
          </a:p>
          <a:p>
            <a:pPr lvl="2"/>
            <a:r>
              <a:rPr lang="en-US" dirty="0"/>
              <a:t>Aperture of diameter D restricts the range of rays</a:t>
            </a:r>
          </a:p>
          <a:p>
            <a:pPr lvl="3"/>
            <a:r>
              <a:rPr lang="en-US" dirty="0"/>
              <a:t>aperture may be on either side of the lens</a:t>
            </a:r>
          </a:p>
          <a:p>
            <a:pPr lvl="2"/>
            <a:r>
              <a:rPr lang="en-US" dirty="0"/>
              <a:t>Lenses are typically spherical (easier to produce)</a:t>
            </a:r>
          </a:p>
        </p:txBody>
      </p:sp>
      <p:sp>
        <p:nvSpPr>
          <p:cNvPr id="296" name="focal point"/>
          <p:cNvSpPr txBox="1"/>
          <p:nvPr/>
        </p:nvSpPr>
        <p:spPr>
          <a:xfrm>
            <a:off x="14538522" y="7953787"/>
            <a:ext cx="2355177" cy="749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800" b="1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734" dirty="0"/>
              <a:t>focal point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hin len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Lenses</a:t>
            </a:r>
          </a:p>
        </p:txBody>
      </p:sp>
      <p:sp>
        <p:nvSpPr>
          <p:cNvPr id="303" name="Thin lens equation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 lens equation:</a:t>
            </a:r>
          </a:p>
          <a:p>
            <a:pPr lvl="1"/>
            <a:r>
              <a:rPr lang="en-US" dirty="0"/>
              <a:t>Any object point satisfying this equation is in focus</a:t>
            </a:r>
          </a:p>
          <a:p>
            <a:pPr lvl="1"/>
            <a:r>
              <a:rPr lang="en-US" dirty="0"/>
              <a:t>What is the shape of the focus region?</a:t>
            </a:r>
          </a:p>
          <a:p>
            <a:pPr lvl="1"/>
            <a:r>
              <a:rPr lang="en-US" dirty="0"/>
              <a:t>How can we change the focus region?</a:t>
            </a:r>
          </a:p>
        </p:txBody>
      </p:sp>
      <p:pic>
        <p:nvPicPr>
          <p:cNvPr id="304" name="Edittex" descr="Editt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17" y="6170533"/>
            <a:ext cx="3097767" cy="126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93" y="4989366"/>
            <a:ext cx="8217102" cy="4279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epth of field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064769-2F64-E44E-96C3-260C381C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aperture size affects depth of field</a:t>
            </a:r>
          </a:p>
          <a:p>
            <a:pPr lvl="1"/>
            <a:r>
              <a:rPr lang="en-US" dirty="0"/>
              <a:t>A smaller aperture increases the range in which the object is approximately in focus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4B7870-3612-B84C-8917-13CFF0221B6C}"/>
              </a:ext>
            </a:extLst>
          </p:cNvPr>
          <p:cNvGrpSpPr/>
          <p:nvPr/>
        </p:nvGrpSpPr>
        <p:grpSpPr>
          <a:xfrm>
            <a:off x="3422305" y="3510442"/>
            <a:ext cx="10192252" cy="6387536"/>
            <a:chOff x="2107323" y="3204772"/>
            <a:chExt cx="13703625" cy="8106722"/>
          </a:xfrm>
        </p:grpSpPr>
        <p:pic>
          <p:nvPicPr>
            <p:cNvPr id="309" name="depth_of_field" descr="depth_of_fiel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7323" y="3638278"/>
              <a:ext cx="8826676" cy="58342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0" name="Line"/>
            <p:cNvSpPr/>
            <p:nvPr/>
          </p:nvSpPr>
          <p:spPr>
            <a:xfrm>
              <a:off x="9946567" y="3782781"/>
              <a:ext cx="1" cy="2312037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311" name="Line"/>
            <p:cNvSpPr/>
            <p:nvPr/>
          </p:nvSpPr>
          <p:spPr>
            <a:xfrm>
              <a:off x="9946567" y="6961828"/>
              <a:ext cx="1" cy="2312037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pic>
          <p:nvPicPr>
            <p:cNvPr id="312" name="At f/32, the background is distracting." descr="At f/32, the background is distracting.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6509" y="6817326"/>
              <a:ext cx="4154439" cy="27455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3" name="At f/5.6, the flowers are isolated from the background." descr="At f/5.6, the flowers are isolated from the background.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56509" y="3204772"/>
              <a:ext cx="4154439" cy="274554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4" name="f / 5.6"/>
            <p:cNvSpPr txBox="1"/>
            <p:nvPr/>
          </p:nvSpPr>
          <p:spPr>
            <a:xfrm>
              <a:off x="12379020" y="5805811"/>
              <a:ext cx="2745542" cy="7497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86700" tIns="86700" rIns="86700" bIns="86700">
              <a:spAutoFit/>
            </a:bodyPr>
            <a:lstStyle/>
            <a:p>
              <a:pPr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734" i="1"/>
                <a:t>f / </a:t>
              </a:r>
              <a:r>
                <a:rPr sz="3734"/>
                <a:t>5.6</a:t>
              </a:r>
            </a:p>
          </p:txBody>
        </p:sp>
        <p:sp>
          <p:nvSpPr>
            <p:cNvPr id="315" name="f / 32"/>
            <p:cNvSpPr txBox="1"/>
            <p:nvPr/>
          </p:nvSpPr>
          <p:spPr>
            <a:xfrm>
              <a:off x="12379020" y="9418365"/>
              <a:ext cx="2745542" cy="7497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86700" tIns="86700" rIns="86700" bIns="86700">
              <a:spAutoFit/>
            </a:bodyPr>
            <a:lstStyle/>
            <a:p>
              <a:pPr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734" i="1"/>
                <a:t>f / </a:t>
              </a:r>
              <a:r>
                <a:rPr sz="3734"/>
                <a:t>32</a:t>
              </a:r>
            </a:p>
          </p:txBody>
        </p:sp>
        <p:sp>
          <p:nvSpPr>
            <p:cNvPr id="316" name="Flower images from Wikipedia   http://en.wikipedia.org/wiki/Depth_of_field"/>
            <p:cNvSpPr txBox="1"/>
            <p:nvPr/>
          </p:nvSpPr>
          <p:spPr>
            <a:xfrm>
              <a:off x="2167532" y="10476259"/>
              <a:ext cx="13583208" cy="8352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86700" tIns="86700" rIns="86700" bIns="86700">
              <a:sp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dirty="0"/>
                <a:t>Flower images from Wikipedia   </a:t>
              </a:r>
              <a:r>
                <a:rPr sz="20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7"/>
                </a:rPr>
                <a:t>http://en.wikipedia.org/wiki/Depth_of_field</a:t>
              </a:r>
              <a:r>
                <a:rPr sz="2000" dirty="0"/>
                <a:t>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e ey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Eye</a:t>
            </a:r>
          </a:p>
        </p:txBody>
      </p:sp>
      <p:sp>
        <p:nvSpPr>
          <p:cNvPr id="319" name="The human eye is a camera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human eye is a camera</a:t>
            </a:r>
          </a:p>
          <a:p>
            <a:pPr lvl="1"/>
            <a:r>
              <a:rPr lang="en-US" dirty="0"/>
              <a:t>Iris - colored annulus with radial muscles</a:t>
            </a:r>
          </a:p>
          <a:p>
            <a:pPr lvl="1"/>
            <a:r>
              <a:rPr lang="en-US" dirty="0"/>
              <a:t>Pupil - the hole (aperture) whose size is controlled by the iris</a:t>
            </a:r>
          </a:p>
          <a:p>
            <a:pPr lvl="1"/>
            <a:r>
              <a:rPr lang="en-US" dirty="0"/>
              <a:t>What’s the “film”?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5023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photoreceptor cells (rods and </a:t>
            </a:r>
            <a:r>
              <a:rPr lang="en-US"/>
              <a:t>cones)</a:t>
            </a:r>
            <a:br>
              <a:rPr lang="en-US"/>
            </a:br>
            <a:r>
              <a:rPr lang="en-US"/>
              <a:t>in </a:t>
            </a:r>
            <a:r>
              <a:rPr lang="en-US" dirty="0"/>
              <a:t>the </a:t>
            </a:r>
            <a:r>
              <a:rPr lang="en-US" b="1" dirty="0"/>
              <a:t>retina</a:t>
            </a:r>
          </a:p>
        </p:txBody>
      </p:sp>
      <p:pic>
        <p:nvPicPr>
          <p:cNvPr id="320" name="humaneye" descr="humaney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068" y="3526946"/>
            <a:ext cx="7633585" cy="456247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photoreceptor cells (rods and cones) in the retina"/>
          <p:cNvSpPr txBox="1"/>
          <p:nvPr/>
        </p:nvSpPr>
        <p:spPr>
          <a:xfrm>
            <a:off x="1005342" y="8370953"/>
            <a:ext cx="14739226" cy="626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marL="1591813" lvl="2" indent="-372552" algn="l" defTabSz="1219261">
              <a:spcBef>
                <a:spcPts val="400"/>
              </a:spcBef>
              <a:buSzPct val="100000"/>
              <a:buChar char="–"/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2933" b="1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igital camer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</a:t>
            </a:r>
          </a:p>
        </p:txBody>
      </p:sp>
      <p:sp>
        <p:nvSpPr>
          <p:cNvPr id="326" name="A digital camera replaces film with a sensor array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digital camera replaces film with a sensor array</a:t>
            </a:r>
          </a:p>
          <a:p>
            <a:pPr lvl="1"/>
            <a:r>
              <a:rPr lang="en-US"/>
              <a:t>Each cell in the array is a Charge Coupled Device</a:t>
            </a:r>
          </a:p>
          <a:p>
            <a:pPr lvl="2"/>
            <a:r>
              <a:rPr lang="en-US"/>
              <a:t>light-sensitive diode that converts photons to electrons</a:t>
            </a:r>
          </a:p>
          <a:p>
            <a:pPr lvl="2"/>
            <a:r>
              <a:rPr lang="en-US"/>
              <a:t>other variants exist:  CMOS is becoming more popular</a:t>
            </a:r>
          </a:p>
          <a:p>
            <a:pPr lvl="2"/>
            <a:r>
              <a:rPr lang="en-US">
                <a:hlinkClick r:id="rId2"/>
              </a:rPr>
              <a:t>http://electronics.howstuffworks.com/digital-camera.htm</a:t>
            </a:r>
            <a:r>
              <a:rPr lang="en-US"/>
              <a:t> </a:t>
            </a:r>
          </a:p>
        </p:txBody>
      </p:sp>
      <p:pic>
        <p:nvPicPr>
          <p:cNvPr id="327" name="PowerShot SD200" descr="PowerShot SD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47" y="5155644"/>
            <a:ext cx="10900782" cy="4185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Issues with digital camera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Digital Cameras</a:t>
            </a:r>
          </a:p>
        </p:txBody>
      </p:sp>
      <p:sp>
        <p:nvSpPr>
          <p:cNvPr id="330" name="Noise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</a:t>
            </a:r>
          </a:p>
          <a:p>
            <a:pPr lvl="1"/>
            <a:r>
              <a:rPr lang="en-US" dirty="0"/>
              <a:t>big difference between consumer vs. SLR-style cameras</a:t>
            </a:r>
          </a:p>
          <a:p>
            <a:pPr lvl="1"/>
            <a:r>
              <a:rPr lang="en-US" dirty="0"/>
              <a:t>low light is where you most notice </a:t>
            </a:r>
            <a:r>
              <a:rPr lang="en-US" dirty="0">
                <a:hlinkClick r:id="rId2"/>
              </a:rPr>
              <a:t>noise</a:t>
            </a:r>
            <a:endParaRPr lang="en-US" dirty="0"/>
          </a:p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 except in uncompressed formats (tiff, raw) 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>
                <a:hlinkClick r:id="rId4"/>
              </a:rPr>
              <a:t>color fringing </a:t>
            </a:r>
            <a:r>
              <a:rPr lang="en-US" dirty="0"/>
              <a:t>artifacts from </a:t>
            </a:r>
            <a:r>
              <a:rPr lang="en-US" dirty="0">
                <a:hlinkClick r:id="rId5"/>
              </a:rPr>
              <a:t>Bayer patterns</a:t>
            </a:r>
            <a:endParaRPr lang="en-US" dirty="0"/>
          </a:p>
          <a:p>
            <a:r>
              <a:rPr lang="en-US" dirty="0"/>
              <a:t>Blooming</a:t>
            </a:r>
          </a:p>
          <a:p>
            <a:pPr lvl="1"/>
            <a:r>
              <a:rPr lang="en-US" dirty="0"/>
              <a:t>charge </a:t>
            </a:r>
            <a:r>
              <a:rPr lang="en-US" dirty="0">
                <a:hlinkClick r:id="rId6"/>
              </a:rPr>
              <a:t>overflowing </a:t>
            </a:r>
            <a:r>
              <a:rPr lang="en-US" dirty="0"/>
              <a:t>into neighboring pixels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3238" y="5660256"/>
            <a:ext cx="3027457" cy="2809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Issues with digital camera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Digital Cameras</a:t>
            </a:r>
          </a:p>
        </p:txBody>
      </p:sp>
      <p:sp>
        <p:nvSpPr>
          <p:cNvPr id="330" name="Noise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In-camera processing</a:t>
            </a:r>
          </a:p>
          <a:p>
            <a:pPr lvl="1"/>
            <a:r>
              <a:rPr lang="en-US" dirty="0" err="1"/>
              <a:t>oversharpening</a:t>
            </a:r>
            <a:r>
              <a:rPr lang="en-US" dirty="0"/>
              <a:t> can produce </a:t>
            </a:r>
            <a:r>
              <a:rPr lang="en-US" dirty="0">
                <a:hlinkClick r:id="rId2"/>
              </a:rPr>
              <a:t>halos</a:t>
            </a:r>
            <a:endParaRPr lang="en-US" dirty="0"/>
          </a:p>
          <a:p>
            <a:r>
              <a:rPr lang="en-US" dirty="0"/>
              <a:t>Interlaced vs. progressive scan video</a:t>
            </a:r>
          </a:p>
          <a:p>
            <a:pPr lvl="1"/>
            <a:r>
              <a:rPr lang="en-US" dirty="0">
                <a:hlinkClick r:id="rId3"/>
              </a:rPr>
              <a:t>even/odd rows from different exposures</a:t>
            </a:r>
          </a:p>
          <a:p>
            <a:r>
              <a:rPr lang="en-US" dirty="0"/>
              <a:t>Are more megapixels better?</a:t>
            </a:r>
          </a:p>
          <a:p>
            <a:pPr lvl="1"/>
            <a:r>
              <a:rPr lang="en-US" dirty="0"/>
              <a:t>requires higher quality lens</a:t>
            </a:r>
          </a:p>
          <a:p>
            <a:pPr lvl="1"/>
            <a:r>
              <a:rPr lang="en-US" dirty="0"/>
              <a:t>noise issues</a:t>
            </a:r>
          </a:p>
          <a:p>
            <a:r>
              <a:rPr lang="en-US" dirty="0"/>
              <a:t>Stabilization</a:t>
            </a:r>
          </a:p>
          <a:p>
            <a:pPr lvl="1"/>
            <a:r>
              <a:rPr lang="en-US" dirty="0"/>
              <a:t>compensate for camera shake (mechanical vs. electronic)</a:t>
            </a:r>
          </a:p>
        </p:txBody>
      </p:sp>
    </p:spTree>
    <p:extLst>
      <p:ext uri="{BB962C8B-B14F-4D97-AF65-F5344CB8AC3E}">
        <p14:creationId xmlns:p14="http://schemas.microsoft.com/office/powerpoint/2010/main" val="18384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ther important camera terminolog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Camera Terminology</a:t>
            </a:r>
          </a:p>
        </p:txBody>
      </p:sp>
      <p:sp>
        <p:nvSpPr>
          <p:cNvPr id="335" name="Shutter speed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Shutter speed</a:t>
            </a:r>
          </a:p>
          <a:p>
            <a:pPr lvl="1"/>
            <a:r>
              <a:rPr lang="en-US" dirty="0"/>
              <a:t>exposure time</a:t>
            </a:r>
          </a:p>
          <a:p>
            <a:r>
              <a:rPr lang="en-US" dirty="0"/>
              <a:t>ISO</a:t>
            </a:r>
          </a:p>
          <a:p>
            <a:pPr lvl="1"/>
            <a:r>
              <a:rPr lang="en-US" dirty="0"/>
              <a:t>sensitivity control of sensor (gain)</a:t>
            </a:r>
          </a:p>
          <a:p>
            <a:r>
              <a:rPr lang="en-US" dirty="0" err="1"/>
              <a:t>Vignetting</a:t>
            </a:r>
            <a:endParaRPr lang="en-US" dirty="0"/>
          </a:p>
          <a:p>
            <a:pPr lvl="1"/>
            <a:r>
              <a:rPr lang="en-US" dirty="0"/>
              <a:t>Image getting darker to the boundary</a:t>
            </a:r>
          </a:p>
          <a:p>
            <a:r>
              <a:rPr lang="en-US" dirty="0"/>
              <a:t>Rolling Shutter</a:t>
            </a:r>
          </a:p>
          <a:p>
            <a:r>
              <a:rPr lang="en-US" dirty="0"/>
              <a:t>Chromatic aberration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Modeling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Projection</a:t>
            </a:r>
          </a:p>
        </p:txBody>
      </p:sp>
      <p:sp>
        <p:nvSpPr>
          <p:cNvPr id="338" name="The coordinate system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coordinate system</a:t>
            </a:r>
          </a:p>
          <a:p>
            <a:pPr lvl="1"/>
            <a:r>
              <a:rPr lang="en-US"/>
              <a:t>We will use the pin-hole model as an approximation</a:t>
            </a:r>
          </a:p>
          <a:p>
            <a:pPr lvl="1"/>
            <a:r>
              <a:rPr lang="en-US"/>
              <a:t>Put the optical center (Center Of Projection) at the origin</a:t>
            </a:r>
          </a:p>
          <a:p>
            <a:pPr lvl="1"/>
            <a:r>
              <a:rPr lang="en-US"/>
              <a:t>Put the image plane (Projection Plane) in front of the COP</a:t>
            </a:r>
          </a:p>
          <a:p>
            <a:pPr lvl="2"/>
            <a:r>
              <a:rPr lang="en-US"/>
              <a:t>Why?</a:t>
            </a:r>
          </a:p>
          <a:p>
            <a:pPr lvl="1"/>
            <a:r>
              <a:rPr lang="en-US"/>
              <a:t>The camera looks down the negative z axis</a:t>
            </a:r>
          </a:p>
          <a:p>
            <a:pPr lvl="2"/>
            <a:r>
              <a:rPr lang="en-US"/>
              <a:t>we need this if we want right-handed-coordinates</a:t>
            </a:r>
          </a:p>
        </p:txBody>
      </p:sp>
      <p:pic>
        <p:nvPicPr>
          <p:cNvPr id="33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952" y="5091952"/>
            <a:ext cx="4679321" cy="3908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A83A9-6D98-6F43-A0D5-DE80BDB39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" name="Julian Beever chalk artist" descr="Julian Beever chalk art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42" y="1733579"/>
            <a:ext cx="11117992" cy="7411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770" y="2063692"/>
            <a:ext cx="4774665" cy="398832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Modeling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Projection equations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Projection equations</a:t>
                </a:r>
              </a:p>
              <a:p>
                <a:pPr lvl="2"/>
                <a:r>
                  <a:rPr lang="en-US" dirty="0"/>
                  <a:t>Compute intersection with PP of ray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COP</a:t>
                </a:r>
              </a:p>
              <a:p>
                <a:pPr lvl="2"/>
                <a:r>
                  <a:rPr lang="en-US" dirty="0"/>
                  <a:t>Derived using similar triangles (on board)</a:t>
                </a:r>
              </a:p>
              <a:p>
                <a:pPr marL="381507" lvl="1" indent="0">
                  <a:buNone/>
                </a:pPr>
                <a:endParaRPr lang="en-US" dirty="0"/>
              </a:p>
              <a:p>
                <a:pPr marL="381507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We get the projection by throwing out the last coordinate:</a:t>
                </a:r>
              </a:p>
            </p:txBody>
          </p:sp>
        </mc:Choice>
        <mc:Fallback xmlns="">
          <p:sp>
            <p:nvSpPr>
              <p:cNvPr id="344" name="Projection equ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289" y="6923287"/>
            <a:ext cx="7167913" cy="104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Edittex" descr="Editt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269" y="8245528"/>
            <a:ext cx="5924591" cy="1047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Orthographic (“telecentric”) le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Orthographic (“</a:t>
            </a:r>
            <a:r>
              <a:rPr dirty="0" err="1"/>
              <a:t>telecentric</a:t>
            </a:r>
            <a:r>
              <a:rPr dirty="0"/>
              <a:t>”) </a:t>
            </a:r>
            <a:r>
              <a:rPr lang="en-US" dirty="0"/>
              <a:t>L</a:t>
            </a:r>
            <a:r>
              <a:rPr dirty="0"/>
              <a:t>enses</a:t>
            </a:r>
          </a:p>
        </p:txBody>
      </p:sp>
      <p:sp>
        <p:nvSpPr>
          <p:cNvPr id="350" name="http://www.lhup.edu/~dsimanek/3d/telecent.htm"/>
          <p:cNvSpPr txBox="1"/>
          <p:nvPr/>
        </p:nvSpPr>
        <p:spPr>
          <a:xfrm>
            <a:off x="4409349" y="8208039"/>
            <a:ext cx="8909857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http://www.lhup.edu/~dsimanek/3d/telecent.htm</a:t>
            </a:r>
            <a:r>
              <a:rPr sz="3200"/>
              <a:t> </a:t>
            </a:r>
          </a:p>
        </p:txBody>
      </p:sp>
      <p:pic>
        <p:nvPicPr>
          <p:cNvPr id="35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48" y="1708088"/>
            <a:ext cx="7432833" cy="266426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Navitar telecentric zoom lens"/>
          <p:cNvSpPr txBox="1"/>
          <p:nvPr/>
        </p:nvSpPr>
        <p:spPr>
          <a:xfrm>
            <a:off x="5890271" y="4482335"/>
            <a:ext cx="554996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Navitar telecentric zoom lens </a:t>
            </a:r>
          </a:p>
        </p:txBody>
      </p:sp>
      <p:pic>
        <p:nvPicPr>
          <p:cNvPr id="353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189" y="5428298"/>
            <a:ext cx="9934527" cy="2890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rthographic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Special case of perspective projec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Special case of perspective projection</a:t>
                </a:r>
              </a:p>
              <a:p>
                <a:pPr lvl="1"/>
                <a:r>
                  <a:rPr lang="en-US" dirty="0"/>
                  <a:t>Distance from the COP to the PP is infinite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Good approximation for telephoto optics</a:t>
                </a:r>
              </a:p>
              <a:p>
                <a:pPr lvl="1"/>
                <a:r>
                  <a:rPr lang="en-US" dirty="0"/>
                  <a:t>Also called “parallel projection”: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→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6" name="Special case of perspective proje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79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2" name="Group"/>
          <p:cNvGrpSpPr/>
          <p:nvPr/>
        </p:nvGrpSpPr>
        <p:grpSpPr>
          <a:xfrm>
            <a:off x="5876851" y="3224462"/>
            <a:ext cx="5682573" cy="3763048"/>
            <a:chOff x="0" y="0"/>
            <a:chExt cx="5897316" cy="3041227"/>
          </a:xfrm>
        </p:grpSpPr>
        <p:sp>
          <p:nvSpPr>
            <p:cNvPr id="357" name="Triangle"/>
            <p:cNvSpPr/>
            <p:nvPr/>
          </p:nvSpPr>
          <p:spPr>
            <a:xfrm>
              <a:off x="567986" y="871868"/>
              <a:ext cx="1934531" cy="139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358" name="Shape"/>
            <p:cNvSpPr/>
            <p:nvPr/>
          </p:nvSpPr>
          <p:spPr>
            <a:xfrm>
              <a:off x="539868" y="1400614"/>
              <a:ext cx="84356" cy="11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359" name="Shape"/>
            <p:cNvSpPr/>
            <p:nvPr/>
          </p:nvSpPr>
          <p:spPr>
            <a:xfrm>
              <a:off x="2446279" y="802493"/>
              <a:ext cx="84356" cy="11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360" name="Shape"/>
            <p:cNvSpPr/>
            <p:nvPr/>
          </p:nvSpPr>
          <p:spPr>
            <a:xfrm>
              <a:off x="1278439" y="2206858"/>
              <a:ext cx="82481" cy="11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361" name="Shape"/>
            <p:cNvSpPr/>
            <p:nvPr/>
          </p:nvSpPr>
          <p:spPr>
            <a:xfrm>
              <a:off x="0" y="0"/>
              <a:ext cx="3143611" cy="3041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362" name="Image"/>
            <p:cNvSpPr txBox="1"/>
            <p:nvPr/>
          </p:nvSpPr>
          <p:spPr>
            <a:xfrm>
              <a:off x="2307563" y="374997"/>
              <a:ext cx="853573" cy="33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lnSpc>
                  <a:spcPct val="90000"/>
                </a:lnSpc>
                <a:defRPr sz="24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/>
                <a:t>Image</a:t>
              </a:r>
            </a:p>
          </p:txBody>
        </p:sp>
        <p:sp>
          <p:nvSpPr>
            <p:cNvPr id="363" name="World"/>
            <p:cNvSpPr txBox="1"/>
            <p:nvPr/>
          </p:nvSpPr>
          <p:spPr>
            <a:xfrm>
              <a:off x="4924427" y="397496"/>
              <a:ext cx="803080" cy="33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lnSpc>
                  <a:spcPct val="90000"/>
                </a:lnSpc>
                <a:defRPr sz="24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/>
                <a:t>World</a:t>
              </a:r>
            </a:p>
          </p:txBody>
        </p:sp>
        <p:grpSp>
          <p:nvGrpSpPr>
            <p:cNvPr id="368" name="Group"/>
            <p:cNvGrpSpPr/>
            <p:nvPr/>
          </p:nvGrpSpPr>
          <p:grpSpPr>
            <a:xfrm>
              <a:off x="3906549" y="778119"/>
              <a:ext cx="1990767" cy="1516864"/>
              <a:chOff x="0" y="0"/>
              <a:chExt cx="1990765" cy="1516863"/>
            </a:xfrm>
          </p:grpSpPr>
          <p:sp>
            <p:nvSpPr>
              <p:cNvPr id="364" name="Shape"/>
              <p:cNvSpPr/>
              <p:nvPr/>
            </p:nvSpPr>
            <p:spPr>
              <a:xfrm>
                <a:off x="0" y="598120"/>
                <a:ext cx="82480" cy="110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  <p:sp>
            <p:nvSpPr>
              <p:cNvPr id="365" name="Shape"/>
              <p:cNvSpPr/>
              <p:nvPr/>
            </p:nvSpPr>
            <p:spPr>
              <a:xfrm>
                <a:off x="1906411" y="-1"/>
                <a:ext cx="84355" cy="110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  <p:sp>
            <p:nvSpPr>
              <p:cNvPr id="366" name="Shape"/>
              <p:cNvSpPr/>
              <p:nvPr/>
            </p:nvSpPr>
            <p:spPr>
              <a:xfrm>
                <a:off x="736695" y="1404364"/>
                <a:ext cx="84356" cy="112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  <p:sp>
            <p:nvSpPr>
              <p:cNvPr id="367" name="Triangle"/>
              <p:cNvSpPr/>
              <p:nvPr/>
            </p:nvSpPr>
            <p:spPr>
              <a:xfrm>
                <a:off x="56236" y="69374"/>
                <a:ext cx="1934530" cy="139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</p:grpSp>
        <p:sp>
          <p:nvSpPr>
            <p:cNvPr id="369" name="Line"/>
            <p:cNvSpPr/>
            <p:nvPr/>
          </p:nvSpPr>
          <p:spPr>
            <a:xfrm flipV="1">
              <a:off x="1297184" y="2251857"/>
              <a:ext cx="3391052" cy="412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558614" y="1421239"/>
              <a:ext cx="3391051" cy="412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371" name="Line"/>
            <p:cNvSpPr/>
            <p:nvPr/>
          </p:nvSpPr>
          <p:spPr>
            <a:xfrm flipV="1">
              <a:off x="2483770" y="839993"/>
              <a:ext cx="3391052" cy="412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Distor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Distortion</a:t>
            </a:r>
          </a:p>
        </p:txBody>
      </p:sp>
      <p:sp>
        <p:nvSpPr>
          <p:cNvPr id="375" name="Radial distortion of the imag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Radial distortion of the image</a:t>
            </a:r>
          </a:p>
          <a:p>
            <a:pPr lvl="1"/>
            <a:r>
              <a:rPr lang="en-US"/>
              <a:t>Caused by imperfect lenses</a:t>
            </a:r>
          </a:p>
          <a:p>
            <a:pPr lvl="1"/>
            <a:r>
              <a:rPr lang="en-US"/>
              <a:t>Deviations are most noticeable for rays that pass through the edge of the lens</a:t>
            </a:r>
          </a:p>
        </p:txBody>
      </p:sp>
      <p:pic>
        <p:nvPicPr>
          <p:cNvPr id="376" name="hecht-231-a" descr="hecht-231-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03" y="5250867"/>
            <a:ext cx="10575756" cy="427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No distortion"/>
          <p:cNvSpPr txBox="1"/>
          <p:nvPr/>
        </p:nvSpPr>
        <p:spPr>
          <a:xfrm>
            <a:off x="3612554" y="4843224"/>
            <a:ext cx="2475403" cy="61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No distortion</a:t>
            </a:r>
          </a:p>
        </p:txBody>
      </p:sp>
      <p:sp>
        <p:nvSpPr>
          <p:cNvPr id="378" name="Pin cushion"/>
          <p:cNvSpPr txBox="1"/>
          <p:nvPr/>
        </p:nvSpPr>
        <p:spPr>
          <a:xfrm>
            <a:off x="7237150" y="4843224"/>
            <a:ext cx="2294263" cy="61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Pin cushion</a:t>
            </a:r>
          </a:p>
        </p:txBody>
      </p:sp>
      <p:sp>
        <p:nvSpPr>
          <p:cNvPr id="379" name="Barrel"/>
          <p:cNvSpPr txBox="1"/>
          <p:nvPr/>
        </p:nvSpPr>
        <p:spPr>
          <a:xfrm>
            <a:off x="11499965" y="4843224"/>
            <a:ext cx="1268341" cy="61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Barrel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orrecting radial distor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Correcting radial distortion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6E05CF-26C9-4C46-B0C2-6F6CBA9E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2" name="fish" descr="fi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46" y="1537856"/>
            <a:ext cx="5784308" cy="3860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rect" descr="r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1" y="5322412"/>
            <a:ext cx="8486494" cy="390497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from Helmut Dersch"/>
          <p:cNvSpPr txBox="1"/>
          <p:nvPr/>
        </p:nvSpPr>
        <p:spPr>
          <a:xfrm>
            <a:off x="4282381" y="9191586"/>
            <a:ext cx="9103639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defTabSz="1219261">
              <a:spcBef>
                <a:spcPts val="1333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from </a:t>
            </a: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Helmut Dersch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or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Distortion</a:t>
            </a:r>
          </a:p>
        </p:txBody>
      </p:sp>
      <p:pic>
        <p:nvPicPr>
          <p:cNvPr id="387" name="hecht-231-b-1" descr="hecht-231-b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63" y="108227"/>
            <a:ext cx="7685711" cy="2817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hecht-231-b-2" descr="hecht-231-b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61" y="3216521"/>
            <a:ext cx="7815161" cy="2917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hecht-231-b-3" descr="hecht-231-b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92" y="6466323"/>
            <a:ext cx="7682701" cy="3323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  <p:bldP spid="38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Modeling distor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Distortion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5DB426-6F8D-7444-9E07-3075B1B34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model lens distortion</a:t>
            </a:r>
          </a:p>
          <a:p>
            <a:pPr lvl="2"/>
            <a:r>
              <a:rPr lang="en-US" dirty="0"/>
              <a:t>Use above projection operation instead of standard projection matrix multiplication</a:t>
            </a:r>
          </a:p>
          <a:p>
            <a:endParaRPr lang="en-US" dirty="0"/>
          </a:p>
        </p:txBody>
      </p:sp>
      <p:grpSp>
        <p:nvGrpSpPr>
          <p:cNvPr id="395" name="Group"/>
          <p:cNvGrpSpPr/>
          <p:nvPr/>
        </p:nvGrpSpPr>
        <p:grpSpPr>
          <a:xfrm>
            <a:off x="3089432" y="5097088"/>
            <a:ext cx="12345210" cy="2453530"/>
            <a:chOff x="93452" y="0"/>
            <a:chExt cx="9258624" cy="1840089"/>
          </a:xfrm>
        </p:grpSpPr>
        <p:pic>
          <p:nvPicPr>
            <p:cNvPr id="393" name="Edittex" descr="Editte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510" y="0"/>
              <a:ext cx="5461566" cy="1840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4" name="Apply radial distortion"/>
            <p:cNvSpPr txBox="1"/>
            <p:nvPr/>
          </p:nvSpPr>
          <p:spPr>
            <a:xfrm>
              <a:off x="93452" y="708942"/>
              <a:ext cx="3069531" cy="463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/>
                <a:t>Apply radial distortion</a:t>
              </a: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3010063" y="7987053"/>
            <a:ext cx="9296708" cy="1484160"/>
            <a:chOff x="97172" y="0"/>
            <a:chExt cx="6972317" cy="1113085"/>
          </a:xfrm>
        </p:grpSpPr>
        <p:pic>
          <p:nvPicPr>
            <p:cNvPr id="396" name="Edittex" descr="Editte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035" y="0"/>
              <a:ext cx="3034454" cy="1113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Apply focal length  translate image center"/>
            <p:cNvSpPr txBox="1"/>
            <p:nvPr/>
          </p:nvSpPr>
          <p:spPr>
            <a:xfrm>
              <a:off x="97172" y="137724"/>
              <a:ext cx="3170517" cy="7960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/>
            <a:p>
              <a:pPr defTabSz="1219261">
                <a:lnSpc>
                  <a:spcPct val="90000"/>
                </a:lnSpc>
                <a:spcBef>
                  <a:spcPts val="1333"/>
                </a:spcBef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/>
                <a:t>Apply focal length </a:t>
              </a:r>
              <a:br>
                <a:rPr sz="3200"/>
              </a:br>
              <a:r>
                <a:rPr sz="3200"/>
                <a:t>translate image center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3483144" y="3325066"/>
            <a:ext cx="7520098" cy="1697187"/>
            <a:chOff x="81625" y="0"/>
            <a:chExt cx="5639900" cy="1272852"/>
          </a:xfrm>
        </p:grpSpPr>
        <p:pic>
          <p:nvPicPr>
            <p:cNvPr id="399" name="Edittex" descr="Edittex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8253" y="0"/>
              <a:ext cx="2183272" cy="1110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Project                 to “normalized”  image coordinates"/>
            <p:cNvSpPr txBox="1"/>
            <p:nvPr/>
          </p:nvSpPr>
          <p:spPr>
            <a:xfrm>
              <a:off x="81625" y="144371"/>
              <a:ext cx="2641541" cy="112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/>
            <a:p>
              <a:pPr defTabSz="1219261">
                <a:lnSpc>
                  <a:spcPct val="90000"/>
                </a:lnSpc>
                <a:spcBef>
                  <a:spcPts val="1333"/>
                </a:spcBef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 dirty="0"/>
                <a:t>Project                </a:t>
              </a:r>
              <a:br>
                <a:rPr sz="3200" dirty="0"/>
              </a:br>
              <a:r>
                <a:rPr sz="3200" dirty="0"/>
                <a:t>to “normalized” </a:t>
              </a:r>
              <a:br>
                <a:rPr sz="3200" dirty="0"/>
              </a:br>
              <a:r>
                <a:rPr sz="3200" dirty="0"/>
                <a:t>image coordinates</a:t>
              </a:r>
            </a:p>
          </p:txBody>
        </p:sp>
        <p:pic>
          <p:nvPicPr>
            <p:cNvPr id="401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548" y="180466"/>
              <a:ext cx="1155983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360 degree field of view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360 Degree Field of View…</a:t>
            </a:r>
          </a:p>
        </p:txBody>
      </p:sp>
      <p:sp>
        <p:nvSpPr>
          <p:cNvPr id="405" name="Basic approach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Basic approach</a:t>
            </a:r>
          </a:p>
          <a:p>
            <a:pPr lvl="1"/>
            <a:r>
              <a:rPr lang="en-US"/>
              <a:t>Take a photo of a parabolic mirror with an orthographic lens (Nayar)</a:t>
            </a:r>
          </a:p>
          <a:p>
            <a:pPr lvl="1"/>
            <a:r>
              <a:rPr lang="en-US"/>
              <a:t>Or buy one a lens from a variety of omnicam manufacturers…</a:t>
            </a:r>
          </a:p>
          <a:p>
            <a:pPr lvl="2"/>
            <a:r>
              <a:rPr lang="en-US"/>
              <a:t>See </a:t>
            </a:r>
            <a:r>
              <a:rPr lang="en-US">
                <a:hlinkClick r:id="rId2"/>
              </a:rPr>
              <a:t>http://www.cis.upenn.edu/~kostas/omni.html</a:t>
            </a:r>
          </a:p>
        </p:txBody>
      </p:sp>
      <p:pic>
        <p:nvPicPr>
          <p:cNvPr id="40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873" y="4906324"/>
            <a:ext cx="1833124" cy="4434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lt-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Tilt-shift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E7F3A-44EE-AD4C-87BC-101DAEEAA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" name="15vegas" descr="15veg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6" y="5379548"/>
            <a:ext cx="4789750" cy="347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14rome" descr="14ro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22" y="5379548"/>
            <a:ext cx="4764667" cy="3477582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lt-shift images from Olivo Barbieri and Photoshop imitations"/>
          <p:cNvSpPr txBox="1"/>
          <p:nvPr/>
        </p:nvSpPr>
        <p:spPr>
          <a:xfrm>
            <a:off x="3979091" y="8761308"/>
            <a:ext cx="9103639" cy="115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defTabSz="1219261">
              <a:spcBef>
                <a:spcPts val="1333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Tilt-shift images from </a:t>
            </a: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Olivo Barbieri</a:t>
            </a:r>
            <a:br>
              <a:rPr sz="3200" dirty="0"/>
            </a:br>
            <a:r>
              <a:rPr sz="3200" dirty="0"/>
              <a:t>and Photoshop </a:t>
            </a: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imitations</a:t>
            </a:r>
          </a:p>
        </p:txBody>
      </p:sp>
      <p:pic>
        <p:nvPicPr>
          <p:cNvPr id="413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088" y="1537855"/>
            <a:ext cx="4239100" cy="316433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http://www.northlight-images.co.uk/article_pages/tilt_and_shift_ts-e.html"/>
          <p:cNvSpPr txBox="1"/>
          <p:nvPr/>
        </p:nvSpPr>
        <p:spPr>
          <a:xfrm>
            <a:off x="3031535" y="4587795"/>
            <a:ext cx="10051195" cy="54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algn="l" defTabSz="1219261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http://www.northlight-images.co.uk/article_pages/tilt_and_shift_ts-e.html</a:t>
            </a:r>
            <a:r>
              <a:rPr sz="240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llout Photographs © Justin Kerr"/>
          <p:cNvSpPr txBox="1"/>
          <p:nvPr/>
        </p:nvSpPr>
        <p:spPr>
          <a:xfrm>
            <a:off x="7363335" y="7259343"/>
            <a:ext cx="631583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Rollout Photographs © Justin Kerr </a:t>
            </a:r>
          </a:p>
        </p:txBody>
      </p:sp>
      <p:pic>
        <p:nvPicPr>
          <p:cNvPr id="417" name="1219still.jpg" descr="1219sti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4" y="1204503"/>
            <a:ext cx="5352603" cy="68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1219.jpeg" descr="121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89" y="1914504"/>
            <a:ext cx="11415675" cy="5138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http://research.famsi.org/kerrmaya.html"/>
          <p:cNvSpPr txBox="1"/>
          <p:nvPr/>
        </p:nvSpPr>
        <p:spPr>
          <a:xfrm>
            <a:off x="7363335" y="7751786"/>
            <a:ext cx="7414255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http://research.famsi.org/kerrmaya.html</a:t>
            </a:r>
            <a:r>
              <a:rPr sz="3200" dirty="0"/>
              <a:t> </a:t>
            </a:r>
          </a:p>
        </p:txBody>
      </p:sp>
      <p:sp>
        <p:nvSpPr>
          <p:cNvPr id="420" name="Rotating sensor (or objec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Rotating </a:t>
            </a:r>
            <a:r>
              <a:rPr lang="en-US" dirty="0"/>
              <a:t>S</a:t>
            </a:r>
            <a:r>
              <a:rPr dirty="0"/>
              <a:t>ensor (or object)</a:t>
            </a:r>
          </a:p>
        </p:txBody>
      </p:sp>
      <p:sp>
        <p:nvSpPr>
          <p:cNvPr id="422" name="Also known as “cyclographs”, “peripheral images”"/>
          <p:cNvSpPr txBox="1"/>
          <p:nvPr/>
        </p:nvSpPr>
        <p:spPr>
          <a:xfrm>
            <a:off x="1996049" y="8457706"/>
            <a:ext cx="14739224" cy="87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>
            <a:lvl1pPr marL="342900" indent="-342900" algn="l" defTabSz="914400">
              <a:spcBef>
                <a:spcPts val="500"/>
              </a:spcBef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534" dirty="0"/>
              <a:t>Also known as “cyclographs”, “peripheral images”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idewalk art globe" descr="sidewalk art glo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384" y="1658171"/>
            <a:ext cx="11077508" cy="738500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hotofini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Photofinish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C29263-D543-9D47-90DF-BF2D05EB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856" y="1537856"/>
            <a:ext cx="10756564" cy="8066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rojective Geometr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Projective Geometry</a:t>
            </a:r>
          </a:p>
        </p:txBody>
      </p:sp>
      <p:sp>
        <p:nvSpPr>
          <p:cNvPr id="429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eometric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Geometric Primitives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2D point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2D point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Homogeneous coordinate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243261" lvl="1" indent="-762038"/>
                <a:r>
                  <a:rPr lang="en-US" dirty="0"/>
                  <a:t>where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is augmented vector </a:t>
                </a:r>
                <a:endParaRPr dirty="0"/>
              </a:p>
            </p:txBody>
          </p:sp>
        </mc:Choice>
        <mc:Fallback xmlns="">
          <p:sp>
            <p:nvSpPr>
              <p:cNvPr id="432" name="2D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DE8D38-A52E-5149-A961-2F4BE04FE61B}"/>
                  </a:ext>
                </a:extLst>
              </p:cNvPr>
              <p:cNvSpPr txBox="1"/>
              <p:nvPr/>
            </p:nvSpPr>
            <p:spPr>
              <a:xfrm>
                <a:off x="6679279" y="1580689"/>
                <a:ext cx="2050305" cy="11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DE8D38-A52E-5149-A961-2F4BE04FE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79" y="1580689"/>
                <a:ext cx="2050305" cy="1173206"/>
              </a:xfrm>
              <a:prstGeom prst="rect">
                <a:avLst/>
              </a:prstGeom>
              <a:blipFill>
                <a:blip r:embed="rId3"/>
                <a:stretch>
                  <a:fillRect l="-61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CD566-CF84-6C4C-84CC-4015F74EA378}"/>
                  </a:ext>
                </a:extLst>
              </p:cNvPr>
              <p:cNvSpPr txBox="1"/>
              <p:nvPr/>
            </p:nvSpPr>
            <p:spPr>
              <a:xfrm>
                <a:off x="4456390" y="6081599"/>
                <a:ext cx="698018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CD566-CF84-6C4C-84CC-4015F74E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90" y="6081599"/>
                <a:ext cx="6980181" cy="738664"/>
              </a:xfrm>
              <a:prstGeom prst="rect">
                <a:avLst/>
              </a:prstGeom>
              <a:blipFill>
                <a:blip r:embed="rId4"/>
                <a:stretch>
                  <a:fillRect t="-15254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Homogeneous coordin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Homogeneous </a:t>
            </a:r>
            <a:r>
              <a:rPr lang="en-US" dirty="0"/>
              <a:t>C</a:t>
            </a:r>
            <a:r>
              <a:rPr dirty="0"/>
              <a:t>oordinates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7E2928-73F1-764E-803B-F50DC63E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9" name="homogeneous image…"/>
          <p:cNvSpPr txBox="1"/>
          <p:nvPr/>
        </p:nvSpPr>
        <p:spPr>
          <a:xfrm>
            <a:off x="3560714" y="4838360"/>
            <a:ext cx="4777314" cy="132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defTabSz="1219261"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/>
              <a:t>homogeneous image </a:t>
            </a:r>
          </a:p>
          <a:p>
            <a:pPr defTabSz="1219261"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/>
              <a:t>coordinates</a:t>
            </a:r>
          </a:p>
        </p:txBody>
      </p:sp>
      <p:sp>
        <p:nvSpPr>
          <p:cNvPr id="440" name="homogeneous scene…"/>
          <p:cNvSpPr txBox="1"/>
          <p:nvPr/>
        </p:nvSpPr>
        <p:spPr>
          <a:xfrm>
            <a:off x="10668495" y="4817287"/>
            <a:ext cx="4750064" cy="132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defTabSz="1219261"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/>
              <a:t>homogeneous scene </a:t>
            </a:r>
          </a:p>
          <a:p>
            <a:pPr defTabSz="1219261"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/>
              <a:t>coordinates</a:t>
            </a:r>
          </a:p>
        </p:txBody>
      </p:sp>
      <p:sp>
        <p:nvSpPr>
          <p:cNvPr id="441" name="Converting from homogeneous coordinates"/>
          <p:cNvSpPr txBox="1"/>
          <p:nvPr/>
        </p:nvSpPr>
        <p:spPr>
          <a:xfrm>
            <a:off x="1300518" y="5874656"/>
            <a:ext cx="14739226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marL="457223" indent="-457223" algn="l" defTabSz="1219261">
              <a:spcBef>
                <a:spcPts val="533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Converting </a:t>
            </a:r>
            <a:r>
              <a:rPr sz="3200" i="1" dirty="0"/>
              <a:t>from</a:t>
            </a:r>
            <a:r>
              <a:rPr sz="3200" dirty="0"/>
              <a:t> homogeneous coordinates</a:t>
            </a:r>
          </a:p>
        </p:txBody>
      </p:sp>
      <p:pic>
        <p:nvPicPr>
          <p:cNvPr id="442" name="Edittex" descr="Editt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70" y="2655774"/>
            <a:ext cx="3495148" cy="1962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Edittex" descr="Editte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19" y="6958424"/>
            <a:ext cx="4973285" cy="1962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261" y="6684472"/>
            <a:ext cx="6213595" cy="249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Edittex" descr="Editt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9" y="2366770"/>
            <a:ext cx="4006926" cy="2501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A7E0A-6309-2B47-AE2D-316DF83C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37" y="2735438"/>
            <a:ext cx="6096000" cy="3352800"/>
          </a:xfrm>
          <a:prstGeom prst="rect">
            <a:avLst/>
          </a:prstGeom>
        </p:spPr>
      </p:pic>
      <p:sp>
        <p:nvSpPr>
          <p:cNvPr id="447" name="2D 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2D Lines</a:t>
            </a:r>
          </a:p>
        </p:txBody>
      </p:sp>
      <p:sp>
        <p:nvSpPr>
          <p:cNvPr id="448" name="Using homogenous coordina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Using homogenous coordinate</a:t>
            </a:r>
          </a:p>
          <a:p>
            <a:pPr marL="1243261" lvl="1" indent="-762038"/>
            <a:endParaRPr/>
          </a:p>
          <a:p>
            <a:r>
              <a:t>Normal &amp; distance</a:t>
            </a:r>
          </a:p>
          <a:p>
            <a:pPr marL="1243261" lvl="1" indent="-762038"/>
            <a:endParaRPr/>
          </a:p>
          <a:p>
            <a:r>
              <a:t>Direction</a:t>
            </a:r>
          </a:p>
          <a:p>
            <a:pPr marL="1243261" lvl="1" indent="-762038"/>
            <a:endParaRPr/>
          </a:p>
          <a:p>
            <a:r>
              <a:t>Line intersection</a:t>
            </a:r>
          </a:p>
          <a:p>
            <a:pPr marL="1243261" lvl="1" indent="-762038"/>
            <a:endParaRPr/>
          </a:p>
          <a:p>
            <a:r>
              <a:t>Line joining two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0C3093-411D-CB47-9134-39AC5C1F2A12}"/>
                  </a:ext>
                </a:extLst>
              </p:cNvPr>
              <p:cNvSpPr txBox="1"/>
              <p:nvPr/>
            </p:nvSpPr>
            <p:spPr>
              <a:xfrm>
                <a:off x="5729461" y="2352801"/>
                <a:ext cx="5689314" cy="76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0C3093-411D-CB47-9134-39AC5C1F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1" y="2352801"/>
                <a:ext cx="5689314" cy="765274"/>
              </a:xfrm>
              <a:prstGeom prst="rect">
                <a:avLst/>
              </a:prstGeom>
              <a:blipFill>
                <a:blip r:embed="rId3"/>
                <a:stretch>
                  <a:fillRect l="-223" t="-4839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9FB1C-37B1-1740-86B5-21656668A55C}"/>
                  </a:ext>
                </a:extLst>
              </p:cNvPr>
              <p:cNvSpPr txBox="1"/>
              <p:nvPr/>
            </p:nvSpPr>
            <p:spPr>
              <a:xfrm>
                <a:off x="5583032" y="3946038"/>
                <a:ext cx="5588132" cy="7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9FB1C-37B1-1740-86B5-21656668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032" y="3946038"/>
                <a:ext cx="5588132" cy="789703"/>
              </a:xfrm>
              <a:prstGeom prst="rect">
                <a:avLst/>
              </a:prstGeom>
              <a:blipFill>
                <a:blip r:embed="rId4"/>
                <a:stretch>
                  <a:fillRect l="-1361" t="-11111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8ADE4A-3933-934B-81EB-2D48AC6D44EB}"/>
                  </a:ext>
                </a:extLst>
              </p:cNvPr>
              <p:cNvSpPr txBox="1"/>
              <p:nvPr/>
            </p:nvSpPr>
            <p:spPr>
              <a:xfrm>
                <a:off x="5044433" y="5502900"/>
                <a:ext cx="7059368" cy="7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8ADE4A-3933-934B-81EB-2D48AC6D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33" y="5502900"/>
                <a:ext cx="7059368" cy="789703"/>
              </a:xfrm>
              <a:prstGeom prst="rect">
                <a:avLst/>
              </a:prstGeom>
              <a:blipFill>
                <a:blip r:embed="rId5"/>
                <a:stretch>
                  <a:fillRect t="-9524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AAA6D5F-00D7-C64B-BE22-20C3408F5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48" y="6753378"/>
            <a:ext cx="28321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EB285-BE22-6447-BE8C-EFC5AF999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848" y="8622453"/>
            <a:ext cx="2984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rojective 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Projective </a:t>
            </a:r>
            <a:r>
              <a:rPr lang="en-US" dirty="0"/>
              <a:t>L</a:t>
            </a:r>
            <a:r>
              <a:rPr dirty="0"/>
              <a:t>ines</a:t>
            </a:r>
          </a:p>
        </p:txBody>
      </p:sp>
      <p:sp>
        <p:nvSpPr>
          <p:cNvPr id="585" name="What does a line in the image correspond to in projective space?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What does a line in the image correspond to in projective space?</a:t>
            </a:r>
          </a:p>
        </p:txBody>
      </p:sp>
      <p:grpSp>
        <p:nvGrpSpPr>
          <p:cNvPr id="588" name="Group"/>
          <p:cNvGrpSpPr/>
          <p:nvPr/>
        </p:nvGrpSpPr>
        <p:grpSpPr>
          <a:xfrm>
            <a:off x="505327" y="3344780"/>
            <a:ext cx="15534420" cy="4524267"/>
            <a:chOff x="0" y="0"/>
            <a:chExt cx="11054081" cy="2217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6" name="A line is a plane of rays through origin…"/>
                <p:cNvSpPr txBox="1"/>
                <p:nvPr/>
              </p:nvSpPr>
              <p:spPr>
                <a:xfrm>
                  <a:off x="0" y="0"/>
                  <a:ext cx="11054081" cy="6805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86700" tIns="86700" rIns="86700" bIns="86700" numCol="1" anchor="t">
                  <a:spAutoFit/>
                </a:bodyPr>
                <a:lstStyle/>
                <a:p>
                  <a:pPr marL="1202327" lvl="1" indent="-592696" algn="l" defTabSz="1219261">
                    <a:spcBef>
                      <a:spcPts val="533"/>
                    </a:spcBef>
                    <a:buSzPct val="100000"/>
                    <a:buChar char="•"/>
                    <a:defRPr sz="240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sz="3734" dirty="0"/>
                    <a:t>A line is a </a:t>
                  </a:r>
                  <a:r>
                    <a:rPr sz="3734" i="1" dirty="0"/>
                    <a:t>plane</a:t>
                  </a:r>
                  <a:r>
                    <a:rPr sz="3734" dirty="0"/>
                    <a:t> of rays through origin</a:t>
                  </a:r>
                </a:p>
                <a:p>
                  <a:pPr marL="1693418" lvl="2" indent="-474157" algn="l" defTabSz="1219261">
                    <a:spcBef>
                      <a:spcPts val="533"/>
                    </a:spcBef>
                    <a:buSzPct val="100000"/>
                    <a:buChar char="–"/>
                    <a:defRPr sz="240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sz="3734" dirty="0"/>
                    <a:t>all rays </a:t>
                  </a:r>
                  <a14:m>
                    <m:oMath xmlns:m="http://schemas.openxmlformats.org/officeDocument/2006/math">
                      <m:r>
                        <a:rPr lang="en-US" sz="3734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734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sz="3734" dirty="0"/>
                    <a:t> satisfying:  </a:t>
                  </a:r>
                  <a14:m>
                    <m:oMath xmlns:m="http://schemas.openxmlformats.org/officeDocument/2006/math">
                      <m:r>
                        <a:rPr lang="en-US" sz="3734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3734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734" i="1" dirty="0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3734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734" i="1" dirty="0" err="1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sz="3734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a14:m>
                  <a:endParaRPr sz="3734" dirty="0"/>
                </a:p>
              </p:txBody>
            </p:sp>
          </mc:Choice>
          <mc:Fallback xmlns="">
            <p:sp>
              <p:nvSpPr>
                <p:cNvPr id="586" name="A line is a plane of rays through origin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11054081" cy="680551"/>
                </a:xfrm>
                <a:prstGeom prst="rect">
                  <a:avLst/>
                </a:prstGeom>
                <a:blipFill>
                  <a:blip r:embed="rId2"/>
                  <a:stretch>
                    <a:fillRect t="-3604" b="-1171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7" name="image.pdf" descr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910" y="833476"/>
              <a:ext cx="7062314" cy="1384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6" name="Group"/>
          <p:cNvGrpSpPr/>
          <p:nvPr/>
        </p:nvGrpSpPr>
        <p:grpSpPr>
          <a:xfrm>
            <a:off x="12844194" y="3103245"/>
            <a:ext cx="3543317" cy="3323554"/>
            <a:chOff x="0" y="-1"/>
            <a:chExt cx="2657405" cy="2492588"/>
          </a:xfrm>
        </p:grpSpPr>
        <p:sp>
          <p:nvSpPr>
            <p:cNvPr id="589" name="Shape"/>
            <p:cNvSpPr/>
            <p:nvPr/>
          </p:nvSpPr>
          <p:spPr>
            <a:xfrm>
              <a:off x="273191" y="0"/>
              <a:ext cx="1733974" cy="249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087"/>
                  </a:lnTo>
                  <a:lnTo>
                    <a:pt x="21600" y="21600"/>
                  </a:lnTo>
                  <a:lnTo>
                    <a:pt x="21600" y="75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590" name="Circle"/>
            <p:cNvSpPr/>
            <p:nvPr/>
          </p:nvSpPr>
          <p:spPr>
            <a:xfrm>
              <a:off x="0" y="2011680"/>
              <a:ext cx="108374" cy="10837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591" name="Line"/>
            <p:cNvSpPr/>
            <p:nvPr/>
          </p:nvSpPr>
          <p:spPr>
            <a:xfrm flipV="1">
              <a:off x="88053" y="-1"/>
              <a:ext cx="1160499" cy="20116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592" name="Line"/>
            <p:cNvSpPr/>
            <p:nvPr/>
          </p:nvSpPr>
          <p:spPr>
            <a:xfrm flipV="1">
              <a:off x="273191" y="1083733"/>
              <a:ext cx="1733974" cy="325121"/>
            </a:xfrm>
            <a:prstGeom prst="line">
              <a:avLst/>
            </a:prstGeom>
            <a:noFill/>
            <a:ln w="254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593" name="Line"/>
            <p:cNvSpPr/>
            <p:nvPr/>
          </p:nvSpPr>
          <p:spPr>
            <a:xfrm flipV="1">
              <a:off x="56444" y="433493"/>
              <a:ext cx="2600961" cy="16256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594" name="Circle"/>
            <p:cNvSpPr/>
            <p:nvPr/>
          </p:nvSpPr>
          <p:spPr>
            <a:xfrm>
              <a:off x="1390775" y="1131146"/>
              <a:ext cx="108375" cy="108374"/>
            </a:xfrm>
            <a:prstGeom prst="ellipse">
              <a:avLst/>
            </a:prstGeom>
            <a:solidFill>
              <a:srgbClr val="3333CC"/>
            </a:solidFill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595" name="Circle"/>
            <p:cNvSpPr/>
            <p:nvPr/>
          </p:nvSpPr>
          <p:spPr>
            <a:xfrm>
              <a:off x="399610" y="1318527"/>
              <a:ext cx="108374" cy="108374"/>
            </a:xfrm>
            <a:prstGeom prst="ellipse">
              <a:avLst/>
            </a:prstGeom>
            <a:solidFill>
              <a:srgbClr val="3333CC"/>
            </a:solidFill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300520" y="7872917"/>
            <a:ext cx="14739227" cy="1337321"/>
            <a:chOff x="1" y="-462313"/>
            <a:chExt cx="11054081" cy="1002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7" name="A line is also represented as a homogeneous 3-vector l"/>
                <p:cNvSpPr txBox="1"/>
                <p:nvPr/>
              </p:nvSpPr>
              <p:spPr>
                <a:xfrm>
                  <a:off x="1" y="-21640"/>
                  <a:ext cx="11054081" cy="5622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86700" tIns="86700" rIns="86700" bIns="86700" numCol="1" anchor="t">
                  <a:spAutoFit/>
                </a:bodyPr>
                <a:lstStyle/>
                <a:p>
                  <a:pPr marL="1202327" lvl="1" indent="-592696" algn="l" defTabSz="1219261">
                    <a:spcBef>
                      <a:spcPts val="533"/>
                    </a:spcBef>
                    <a:buSzPct val="100000"/>
                    <a:buChar char="•"/>
                    <a:defRPr sz="280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sz="3734" dirty="0"/>
                    <a:t>A line is also represented as a homogeneous 3-vector </a:t>
                  </a:r>
                  <a14:m>
                    <m:oMath xmlns:m="http://schemas.openxmlformats.org/officeDocument/2006/math">
                      <m:r>
                        <a:rPr lang="en-US" sz="3734" b="1" i="1" dirty="0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a14:m>
                  <a:endParaRPr sz="3734" b="1" dirty="0"/>
                </a:p>
              </p:txBody>
            </p:sp>
          </mc:Choice>
          <mc:Fallback xmlns="">
            <p:sp>
              <p:nvSpPr>
                <p:cNvPr id="597" name="A line is also represented as a homogeneous 3-vector l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-21640"/>
                  <a:ext cx="11054081" cy="562286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0" name="Group"/>
            <p:cNvGrpSpPr/>
            <p:nvPr/>
          </p:nvGrpSpPr>
          <p:grpSpPr>
            <a:xfrm>
              <a:off x="6574402" y="-462313"/>
              <a:ext cx="1626682" cy="547993"/>
              <a:chOff x="288749" y="-462312"/>
              <a:chExt cx="1626680" cy="547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8" name="l"/>
                  <p:cNvSpPr txBox="1"/>
                  <p:nvPr/>
                </p:nvSpPr>
                <p:spPr>
                  <a:xfrm>
                    <a:off x="288749" y="-414956"/>
                    <a:ext cx="330883" cy="50063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none" lIns="86700" tIns="86700" rIns="86700" bIns="86700" numCol="1" anchor="t">
                    <a:spAutoFit/>
                  </a:bodyPr>
                  <a:lstStyle>
                    <a:lvl1pPr algn="l" defTabSz="914400">
                      <a:defRPr sz="2400" b="1">
                        <a:solidFill>
                          <a:srgbClr val="000000"/>
                        </a:solidFill>
                        <a:uFillTx/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>
                      <a:defRPr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oMath>
                      </m:oMathPara>
                    </a14:m>
                    <a:endParaRPr sz="3200" i="1" dirty="0"/>
                  </a:p>
                </p:txBody>
              </p:sp>
            </mc:Choice>
            <mc:Fallback xmlns="">
              <p:sp>
                <p:nvSpPr>
                  <p:cNvPr id="598" name="l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749" y="-414956"/>
                    <a:ext cx="330883" cy="5006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p"/>
                  <p:cNvSpPr txBox="1"/>
                  <p:nvPr/>
                </p:nvSpPr>
                <p:spPr>
                  <a:xfrm>
                    <a:off x="1507604" y="-462312"/>
                    <a:ext cx="407825" cy="50063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none" lIns="86700" tIns="86700" rIns="86700" bIns="86700" numCol="1" anchor="t">
                    <a:spAutoFit/>
                  </a:bodyPr>
                  <a:lstStyle>
                    <a:lvl1pPr algn="l" defTabSz="914400">
                      <a:defRPr sz="2400" b="1">
                        <a:solidFill>
                          <a:srgbClr val="000000"/>
                        </a:solidFill>
                        <a:uFillTx/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>
                      <a:defRPr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sz="3200" dirty="0"/>
                  </a:p>
                </p:txBody>
              </p:sp>
            </mc:Choice>
            <mc:Fallback xmlns="">
              <p:sp>
                <p:nvSpPr>
                  <p:cNvPr id="599" name="p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7604" y="-462312"/>
                    <a:ext cx="407825" cy="5006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547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4339088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 advAuto="0"/>
      <p:bldP spid="601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"/>
          <p:cNvGrpSpPr/>
          <p:nvPr/>
        </p:nvGrpSpPr>
        <p:grpSpPr>
          <a:xfrm>
            <a:off x="4054653" y="3358356"/>
            <a:ext cx="4190567" cy="2745545"/>
            <a:chOff x="0" y="0"/>
            <a:chExt cx="3142827" cy="2059095"/>
          </a:xfrm>
        </p:grpSpPr>
        <p:sp>
          <p:nvSpPr>
            <p:cNvPr id="603" name="Triangle"/>
            <p:cNvSpPr/>
            <p:nvPr/>
          </p:nvSpPr>
          <p:spPr>
            <a:xfrm>
              <a:off x="541866" y="0"/>
              <a:ext cx="2600961" cy="205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900" y="0"/>
                  </a:lnTo>
                  <a:lnTo>
                    <a:pt x="21600" y="454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grpSp>
          <p:nvGrpSpPr>
            <p:cNvPr id="606" name="Group"/>
            <p:cNvGrpSpPr/>
            <p:nvPr/>
          </p:nvGrpSpPr>
          <p:grpSpPr>
            <a:xfrm>
              <a:off x="0" y="975360"/>
              <a:ext cx="541868" cy="1083735"/>
              <a:chOff x="0" y="0"/>
              <a:chExt cx="541867" cy="1083734"/>
            </a:xfrm>
          </p:grpSpPr>
          <p:sp>
            <p:nvSpPr>
              <p:cNvPr id="604" name="Line"/>
              <p:cNvSpPr/>
              <p:nvPr/>
            </p:nvSpPr>
            <p:spPr>
              <a:xfrm flipH="1" flipV="1">
                <a:off x="0" y="0"/>
                <a:ext cx="541867" cy="1083734"/>
              </a:xfrm>
              <a:prstGeom prst="line">
                <a:avLst/>
              </a:prstGeom>
              <a:noFill/>
              <a:ln w="25400" cap="flat">
                <a:solidFill>
                  <a:srgbClr val="3333CC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5" name="l"/>
                  <p:cNvSpPr txBox="1"/>
                  <p:nvPr/>
                </p:nvSpPr>
                <p:spPr>
                  <a:xfrm>
                    <a:off x="10666" y="443948"/>
                    <a:ext cx="330883" cy="50063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none" lIns="86700" tIns="86700" rIns="86700" bIns="86700" numCol="1" anchor="ctr">
                    <a:spAutoFit/>
                  </a:bodyPr>
                  <a:lstStyle>
                    <a:lvl1pPr defTabSz="914400">
                      <a:defRPr sz="2400" b="1">
                        <a:solidFill>
                          <a:srgbClr val="3333CC"/>
                        </a:solidFill>
                        <a:uFillTx/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>
                      <a:defRPr b="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oMath>
                      </m:oMathPara>
                    </a14:m>
                    <a:endParaRPr sz="3200" dirty="0"/>
                  </a:p>
                </p:txBody>
              </p:sp>
            </mc:Choice>
            <mc:Fallback xmlns="">
              <p:sp>
                <p:nvSpPr>
                  <p:cNvPr id="605" name="l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6" y="443948"/>
                    <a:ext cx="330883" cy="50063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8333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08" name="Point and line dualit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Line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9" name="A line l is a homogeneous 3-vector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A line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dirty="0"/>
                  <a:t> is a homogeneous 3-vector</a:t>
                </a:r>
              </a:p>
              <a:p>
                <a:pPr lvl="1"/>
                <a:r>
                  <a:rPr lang="en-US" dirty="0"/>
                  <a:t>It is ⊥ to every point (ray)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on the line: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9" name="A line l is a homogeneous 3-vect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Shape"/>
          <p:cNvSpPr/>
          <p:nvPr/>
        </p:nvSpPr>
        <p:spPr>
          <a:xfrm>
            <a:off x="5066169" y="3358356"/>
            <a:ext cx="2312036" cy="3323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087"/>
                </a:lnTo>
                <a:lnTo>
                  <a:pt x="21600" y="21600"/>
                </a:lnTo>
                <a:lnTo>
                  <a:pt x="21600" y="751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11" name="Circle"/>
          <p:cNvSpPr/>
          <p:nvPr/>
        </p:nvSpPr>
        <p:spPr>
          <a:xfrm>
            <a:off x="4701903" y="6040678"/>
            <a:ext cx="144503" cy="14450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12" name="Line"/>
          <p:cNvSpPr/>
          <p:nvPr/>
        </p:nvSpPr>
        <p:spPr>
          <a:xfrm flipV="1">
            <a:off x="4819311" y="3358357"/>
            <a:ext cx="1547379" cy="268232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13" name="Line"/>
          <p:cNvSpPr/>
          <p:nvPr/>
        </p:nvSpPr>
        <p:spPr>
          <a:xfrm flipV="1">
            <a:off x="5066169" y="4803378"/>
            <a:ext cx="2312036" cy="433508"/>
          </a:xfrm>
          <a:prstGeom prst="line">
            <a:avLst/>
          </a:prstGeom>
          <a:ln w="25400">
            <a:solidFill>
              <a:srgbClr val="3333CC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14" name="Line"/>
          <p:cNvSpPr/>
          <p:nvPr/>
        </p:nvSpPr>
        <p:spPr>
          <a:xfrm flipV="1">
            <a:off x="4777164" y="3936365"/>
            <a:ext cx="3468054" cy="216753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15" name="Circle"/>
          <p:cNvSpPr/>
          <p:nvPr/>
        </p:nvSpPr>
        <p:spPr>
          <a:xfrm>
            <a:off x="6532264" y="4914723"/>
            <a:ext cx="144503" cy="144504"/>
          </a:xfrm>
          <a:prstGeom prst="ellipse">
            <a:avLst/>
          </a:prstGeom>
          <a:solidFill>
            <a:srgbClr val="3333CC"/>
          </a:solidFill>
          <a:ln w="12700">
            <a:solidFill>
              <a:srgbClr val="3333CC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16" name="Circle"/>
          <p:cNvSpPr/>
          <p:nvPr/>
        </p:nvSpPr>
        <p:spPr>
          <a:xfrm>
            <a:off x="5210670" y="5116445"/>
            <a:ext cx="144503" cy="144503"/>
          </a:xfrm>
          <a:prstGeom prst="ellipse">
            <a:avLst/>
          </a:prstGeom>
          <a:solidFill>
            <a:srgbClr val="3333CC"/>
          </a:solidFill>
          <a:ln w="12700">
            <a:solidFill>
              <a:srgbClr val="3333CC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" name="p1"/>
              <p:cNvSpPr txBox="1"/>
              <p:nvPr/>
            </p:nvSpPr>
            <p:spPr>
              <a:xfrm>
                <a:off x="4565907" y="4583270"/>
                <a:ext cx="668818" cy="6561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 anchor="ctr">
                <a:spAutoFit/>
              </a:bodyPr>
              <a:lstStyle/>
              <a:p>
                <a:pPr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baseline="-20250" dirty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sz="3200" b="1" baseline="-20250" dirty="0">
                  <a:solidFill>
                    <a:srgbClr val="3333CC"/>
                  </a:solidFill>
                </a:endParaRPr>
              </a:p>
            </p:txBody>
          </p:sp>
        </mc:Choice>
        <mc:Fallback xmlns="">
          <p:sp>
            <p:nvSpPr>
              <p:cNvPr id="617" name="p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07" y="4583270"/>
                <a:ext cx="668818" cy="656187"/>
              </a:xfrm>
              <a:prstGeom prst="rect">
                <a:avLst/>
              </a:prstGeom>
              <a:blipFill>
                <a:blip r:embed="rId4"/>
                <a:stretch>
                  <a:fillRect l="-11538" b="-566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p2"/>
              <p:cNvSpPr txBox="1"/>
              <p:nvPr/>
            </p:nvSpPr>
            <p:spPr>
              <a:xfrm>
                <a:off x="6461056" y="4921119"/>
                <a:ext cx="867014" cy="667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86700" tIns="86700" rIns="86700" bIns="86700">
                <a:sp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baseline="-20250" dirty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sz="3200" b="1" baseline="-20250" dirty="0">
                  <a:solidFill>
                    <a:srgbClr val="3333CC"/>
                  </a:solidFill>
                </a:endParaRPr>
              </a:p>
            </p:txBody>
          </p:sp>
        </mc:Choice>
        <mc:Fallback xmlns="">
          <p:sp>
            <p:nvSpPr>
              <p:cNvPr id="618" name="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56" y="4921119"/>
                <a:ext cx="867014" cy="667536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What is the line l spanned by rays p1 and p2 ?…"/>
              <p:cNvSpPr txBox="1"/>
              <p:nvPr/>
            </p:nvSpPr>
            <p:spPr>
              <a:xfrm>
                <a:off x="731106" y="7218171"/>
                <a:ext cx="15028229" cy="19450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86700" tIns="86700" rIns="86700" bIns="86700">
                <a:spAutoFit/>
              </a:bodyPr>
              <a:lstStyle/>
              <a:p>
                <a:pPr marL="381019" lvl="1" indent="228611" algn="l" defTabSz="1219261">
                  <a:spcBef>
                    <a:spcPts val="533"/>
                  </a:spcBef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200" dirty="0"/>
                  <a:t>What is the line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sz="3200" dirty="0"/>
                  <a:t> spanned by rays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baseline="-2025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baseline="-2025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sz="3200" b="1" baseline="-20250" dirty="0"/>
                  <a:t> </a:t>
                </a:r>
                <a:r>
                  <a:rPr sz="3200" dirty="0"/>
                  <a:t>?</a:t>
                </a:r>
              </a:p>
              <a:p>
                <a:pPr marL="1693418" lvl="2" indent="-474157" algn="l" defTabSz="1219261">
                  <a:spcBef>
                    <a:spcPts val="533"/>
                  </a:spcBef>
                  <a:buSzPct val="100000"/>
                  <a:buChar char="•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sz="3734" b="1" dirty="0"/>
                  <a:t> </a:t>
                </a:r>
                <a:r>
                  <a:rPr sz="3734" dirty="0"/>
                  <a:t>is </a:t>
                </a:r>
                <a:r>
                  <a:rPr sz="3734" dirty="0">
                    <a:latin typeface="Symbol"/>
                    <a:ea typeface="Symbol"/>
                    <a:cs typeface="Symbol"/>
                    <a:sym typeface="Symbol"/>
                  </a:rPr>
                  <a:t>^</a:t>
                </a:r>
                <a:r>
                  <a:rPr sz="3734" dirty="0"/>
                  <a:t> to </a:t>
                </a:r>
                <a14:m>
                  <m:oMath xmlns:m="http://schemas.openxmlformats.org/officeDocument/2006/math"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734" b="1" i="1" baseline="-1957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sz="3734" dirty="0"/>
                  <a:t> and </a:t>
                </a:r>
                <a14:m>
                  <m:oMath xmlns:m="http://schemas.openxmlformats.org/officeDocument/2006/math"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734" b="1" i="1" baseline="-1957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sz="3734" b="1" baseline="-19571" dirty="0"/>
                  <a:t> </a:t>
                </a:r>
                <a:r>
                  <a:rPr sz="3734" dirty="0"/>
                  <a:t>  </a:t>
                </a:r>
                <a:r>
                  <a:rPr sz="3734" dirty="0" err="1">
                    <a:latin typeface="Symbol"/>
                    <a:ea typeface="Symbol"/>
                    <a:cs typeface="Symbol"/>
                    <a:sym typeface="Symbol"/>
                  </a:rPr>
                  <a:t>Þ</a:t>
                </a:r>
                <a:r>
                  <a:rPr sz="3734" dirty="0">
                    <a:latin typeface="Symbol"/>
                    <a:ea typeface="Symbol"/>
                    <a:cs typeface="Symbol"/>
                    <a:sym typeface="Symbol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734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734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734" b="1" i="1" baseline="-1957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734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734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734" b="1" i="1" baseline="-1957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734" b="1" i="1" baseline="-1957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sz="3734" dirty="0"/>
              </a:p>
              <a:p>
                <a:pPr marL="1693418" lvl="2" indent="-474157" algn="l" defTabSz="1219261">
                  <a:spcBef>
                    <a:spcPts val="533"/>
                  </a:spcBef>
                  <a:buSzPct val="100000"/>
                  <a:buChar char="•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r>
                      <a:rPr lang="en-US" sz="3734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sz="3734" dirty="0"/>
                  <a:t> is the plane normal</a:t>
                </a:r>
              </a:p>
            </p:txBody>
          </p:sp>
        </mc:Choice>
        <mc:Fallback xmlns="">
          <p:sp>
            <p:nvSpPr>
              <p:cNvPr id="632" name="What is the line l spanned by rays p1 and p2 ?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06" y="7218171"/>
                <a:ext cx="15028229" cy="1945065"/>
              </a:xfrm>
              <a:prstGeom prst="rect">
                <a:avLst/>
              </a:prstGeom>
              <a:blipFill>
                <a:blip r:embed="rId6"/>
                <a:stretch>
                  <a:fillRect t="-1290" b="-838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1547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 advAuto="0"/>
      <p:bldP spid="632" grpId="0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oint and line dualit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Line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9" name="A line l is a homogeneous 3-vector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the intersection of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is ⊥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 ⇒</a:t>
                </a:r>
                <a:r>
                  <a:rPr lang="en-US" dirty="0">
                    <a:sym typeface="Symbol"/>
                  </a:rPr>
                  <a:t>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Points and lines are dual in projective space</a:t>
                </a:r>
              </a:p>
              <a:p>
                <a:pPr lvl="1"/>
                <a:r>
                  <a:rPr lang="en-US" dirty="0"/>
                  <a:t>given any formula, can switch the meanings of points and lines to get another formula</a:t>
                </a:r>
              </a:p>
            </p:txBody>
          </p:sp>
        </mc:Choice>
        <mc:Fallback xmlns="">
          <p:sp>
            <p:nvSpPr>
              <p:cNvPr id="609" name="A line l is a homogeneous 3-vect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1" name="Group"/>
          <p:cNvGrpSpPr/>
          <p:nvPr/>
        </p:nvGrpSpPr>
        <p:grpSpPr>
          <a:xfrm>
            <a:off x="9248140" y="5221702"/>
            <a:ext cx="5165692" cy="4059022"/>
            <a:chOff x="0" y="0"/>
            <a:chExt cx="3251201" cy="2492587"/>
          </a:xfrm>
        </p:grpSpPr>
        <p:sp>
          <p:nvSpPr>
            <p:cNvPr id="620" name="Line"/>
            <p:cNvSpPr/>
            <p:nvPr/>
          </p:nvSpPr>
          <p:spPr>
            <a:xfrm flipH="1">
              <a:off x="1950719" y="433493"/>
              <a:ext cx="108375" cy="16256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621" name="Shape"/>
            <p:cNvSpPr/>
            <p:nvPr/>
          </p:nvSpPr>
          <p:spPr>
            <a:xfrm>
              <a:off x="1192106" y="0"/>
              <a:ext cx="1733975" cy="249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087"/>
                  </a:lnTo>
                  <a:lnTo>
                    <a:pt x="21600" y="21600"/>
                  </a:lnTo>
                  <a:lnTo>
                    <a:pt x="21600" y="75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622" name="Circle"/>
            <p:cNvSpPr/>
            <p:nvPr/>
          </p:nvSpPr>
          <p:spPr>
            <a:xfrm>
              <a:off x="918915" y="2011680"/>
              <a:ext cx="108374" cy="10837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623" name="Line"/>
            <p:cNvSpPr/>
            <p:nvPr/>
          </p:nvSpPr>
          <p:spPr>
            <a:xfrm flipV="1">
              <a:off x="1192106" y="1083733"/>
              <a:ext cx="1733975" cy="325121"/>
            </a:xfrm>
            <a:prstGeom prst="line">
              <a:avLst/>
            </a:prstGeom>
            <a:noFill/>
            <a:ln w="254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624" name="Line"/>
            <p:cNvSpPr/>
            <p:nvPr/>
          </p:nvSpPr>
          <p:spPr>
            <a:xfrm flipV="1">
              <a:off x="975359" y="325120"/>
              <a:ext cx="2275842" cy="1733974"/>
            </a:xfrm>
            <a:prstGeom prst="line">
              <a:avLst/>
            </a:prstGeom>
            <a:noFill/>
            <a:ln w="25400" cap="flat">
              <a:solidFill>
                <a:srgbClr val="33CC3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625" name="Circle"/>
            <p:cNvSpPr/>
            <p:nvPr/>
          </p:nvSpPr>
          <p:spPr>
            <a:xfrm>
              <a:off x="1950720" y="1192106"/>
              <a:ext cx="108374" cy="108375"/>
            </a:xfrm>
            <a:prstGeom prst="ellipse">
              <a:avLst/>
            </a:prstGeom>
            <a:solidFill>
              <a:srgbClr val="33CC33"/>
            </a:solidFill>
            <a:ln w="12700" cap="flat">
              <a:solidFill>
                <a:srgbClr val="33CC33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626" name="Line"/>
            <p:cNvSpPr/>
            <p:nvPr/>
          </p:nvSpPr>
          <p:spPr>
            <a:xfrm flipH="1" flipV="1">
              <a:off x="433493" y="975359"/>
              <a:ext cx="541867" cy="1083735"/>
            </a:xfrm>
            <a:prstGeom prst="line">
              <a:avLst/>
            </a:prstGeom>
            <a:noFill/>
            <a:ln w="25400" cap="flat">
              <a:solidFill>
                <a:srgbClr val="3333CC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" name="l1"/>
                <p:cNvSpPr txBox="1"/>
                <p:nvPr/>
              </p:nvSpPr>
              <p:spPr>
                <a:xfrm>
                  <a:off x="216746" y="1143028"/>
                  <a:ext cx="602828" cy="4029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86700" tIns="86700" rIns="86700" bIns="86700" numCol="1" anchor="ctr">
                  <a:spAutoFit/>
                </a:bodyPr>
                <a:lstStyle/>
                <a:p>
                  <a:pPr defTabSz="1219261">
                    <a:defRPr sz="240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3200" b="1" i="1" baseline="-20250" dirty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sz="3200" b="1" baseline="-20250" dirty="0">
                    <a:solidFill>
                      <a:srgbClr val="3333CC"/>
                    </a:solidFill>
                  </a:endParaRPr>
                </a:p>
              </p:txBody>
            </p:sp>
          </mc:Choice>
          <mc:Fallback xmlns="">
            <p:sp>
              <p:nvSpPr>
                <p:cNvPr id="627" name="l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46" y="1143028"/>
                  <a:ext cx="602828" cy="4029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8" name="Line"/>
            <p:cNvSpPr/>
            <p:nvPr/>
          </p:nvSpPr>
          <p:spPr>
            <a:xfrm flipH="1" flipV="1">
              <a:off x="0" y="1625599"/>
              <a:ext cx="975360" cy="43349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9" name="l2"/>
                <p:cNvSpPr txBox="1"/>
                <p:nvPr/>
              </p:nvSpPr>
              <p:spPr>
                <a:xfrm>
                  <a:off x="0" y="1705215"/>
                  <a:ext cx="602827" cy="4029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86700" tIns="86700" rIns="86700" bIns="86700" numCol="1" anchor="ctr">
                  <a:spAutoFit/>
                </a:bodyPr>
                <a:lstStyle/>
                <a:p>
                  <a:pPr defTabSz="1219261">
                    <a:defRPr sz="240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3200" b="1" i="1" baseline="-202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sz="3200" b="1" baseline="-202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9" name="l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705215"/>
                  <a:ext cx="602827" cy="4029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0" name="p"/>
                <p:cNvSpPr txBox="1"/>
                <p:nvPr/>
              </p:nvSpPr>
              <p:spPr>
                <a:xfrm>
                  <a:off x="2011300" y="1142840"/>
                  <a:ext cx="264540" cy="409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86700" tIns="86700" rIns="86700" bIns="86700" numCol="1" anchor="t">
                  <a:spAutoFit/>
                </a:bodyPr>
                <a:lstStyle>
                  <a:lvl1pPr algn="l" defTabSz="914400">
                    <a:defRPr sz="2400" b="1">
                      <a:solidFill>
                        <a:srgbClr val="33CC33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 b="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sz="3200" dirty="0"/>
                </a:p>
              </p:txBody>
            </p:sp>
          </mc:Choice>
          <mc:Fallback xmlns="">
            <p:sp>
              <p:nvSpPr>
                <p:cNvPr id="630" name="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00" y="1142840"/>
                  <a:ext cx="264540" cy="409924"/>
                </a:xfrm>
                <a:prstGeom prst="rect">
                  <a:avLst/>
                </a:prstGeom>
                <a:blipFill>
                  <a:blip r:embed="rId5"/>
                  <a:stretch>
                    <a:fillRect l="-14706" r="-14706" b="-754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426316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3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</a:t>
            </a:r>
          </a:p>
        </p:txBody>
      </p:sp>
      <p:sp>
        <p:nvSpPr>
          <p:cNvPr id="456" name="3D point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points</a:t>
            </a:r>
          </a:p>
          <a:p>
            <a:r>
              <a:t>3D planes</a:t>
            </a:r>
          </a:p>
          <a:p>
            <a:endParaRPr/>
          </a:p>
          <a:p>
            <a:r>
              <a:t>Direction?</a:t>
            </a:r>
          </a:p>
          <a:p>
            <a:endParaRPr/>
          </a:p>
          <a:p>
            <a:r>
              <a:t>3D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D71FF-BC02-CB4D-AC40-822D79FF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50" y="1593161"/>
            <a:ext cx="4185450" cy="852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B744B-BB00-C842-BACE-88A226A9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95" y="1537856"/>
            <a:ext cx="4991503" cy="907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E61C1D-5B2F-514E-9210-021F4AA2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911" y="3760831"/>
            <a:ext cx="9082910" cy="824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E9A08-E36F-634F-A044-75FBBA112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80" y="5739863"/>
            <a:ext cx="10172546" cy="885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6D2D3-9435-F244-98EA-2AAFA49C7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935" y="6781590"/>
            <a:ext cx="3599594" cy="993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4B353-35F3-9F4A-AB1F-C7B926DB7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98" y="8175925"/>
            <a:ext cx="5895267" cy="950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D115B3-F30E-DC45-B185-EF9224058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7973" y="2505020"/>
            <a:ext cx="3797300" cy="351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A565D-9F77-9149-BF9E-3241FFFE1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1099" y="5969540"/>
            <a:ext cx="3962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Line"/>
          <p:cNvSpPr/>
          <p:nvPr/>
        </p:nvSpPr>
        <p:spPr>
          <a:xfrm flipV="1">
            <a:off x="12590705" y="6206106"/>
            <a:ext cx="1" cy="101151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562" name="Line"/>
          <p:cNvSpPr/>
          <p:nvPr/>
        </p:nvSpPr>
        <p:spPr>
          <a:xfrm>
            <a:off x="12590704" y="7217622"/>
            <a:ext cx="722513" cy="43350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563" name="Line"/>
          <p:cNvSpPr/>
          <p:nvPr/>
        </p:nvSpPr>
        <p:spPr>
          <a:xfrm flipV="1">
            <a:off x="12590704" y="6350610"/>
            <a:ext cx="2601041" cy="86701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564" name="Line"/>
          <p:cNvSpPr/>
          <p:nvPr/>
        </p:nvSpPr>
        <p:spPr>
          <a:xfrm flipH="1">
            <a:off x="11868192" y="7217621"/>
            <a:ext cx="722513" cy="57801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(0,0,0)"/>
              <p:cNvSpPr txBox="1"/>
              <p:nvPr/>
            </p:nvSpPr>
            <p:spPr>
              <a:xfrm>
                <a:off x="11373815" y="6858106"/>
                <a:ext cx="1151323" cy="5444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 anchor="ctr">
                <a:spAutoFit/>
              </a:bodyPr>
              <a:lstStyle>
                <a:lvl1pPr defTabSz="914400">
                  <a:defRPr sz="18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(0,0,0)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565" name="(0,0,0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5" y="6858106"/>
                <a:ext cx="1151323" cy="544425"/>
              </a:xfrm>
              <a:prstGeom prst="rect">
                <a:avLst/>
              </a:prstGeom>
              <a:blipFill>
                <a:blip r:embed="rId2"/>
                <a:stretch>
                  <a:fillRect l="-4396" b="-69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he projective plan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Projective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Why do we need homogeneous coordinates?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Why do we need homogeneous coordinates?</a:t>
                </a:r>
              </a:p>
              <a:p>
                <a:pPr lvl="1"/>
                <a:r>
                  <a:rPr lang="en-US" dirty="0"/>
                  <a:t>represent points at infinity, </a:t>
                </a:r>
                <a:r>
                  <a:rPr lang="en-US" dirty="0" err="1"/>
                  <a:t>homographies</a:t>
                </a:r>
                <a:r>
                  <a:rPr lang="en-US" dirty="0"/>
                  <a:t>, perspective projection, multi-view relationships</a:t>
                </a:r>
              </a:p>
              <a:p>
                <a:r>
                  <a:rPr lang="en-US" dirty="0"/>
                  <a:t>What is the geometric intuition?</a:t>
                </a:r>
              </a:p>
              <a:p>
                <a:pPr lvl="1"/>
                <a:r>
                  <a:rPr lang="en-US" dirty="0"/>
                  <a:t>a point in the image is a ray in projective 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Each </a:t>
                </a:r>
                <a:r>
                  <a:rPr lang="en-US" i="1" dirty="0"/>
                  <a:t>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the plane is represented by a </a:t>
                </a:r>
                <a:r>
                  <a:rPr lang="en-US" i="1" dirty="0"/>
                  <a:t>ray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𝑠𝑦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35" dirty="0">
                  <a:solidFill>
                    <a:srgbClr val="000000"/>
                  </a:solidFill>
                </a:endParaRPr>
              </a:p>
              <a:p>
                <a:pPr lvl="2"/>
                <a:r>
                  <a:rPr lang="en-US" sz="2935" dirty="0"/>
                  <a:t>all points on the ray are equivalent:  </a:t>
                </a:r>
                <a14:m>
                  <m:oMath xmlns:m="http://schemas.openxmlformats.org/officeDocument/2006/math"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 1) ≅ (</m:t>
                    </m:r>
                    <m:r>
                      <a:rPr lang="en-US" sz="2935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935" i="1" dirty="0" err="1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𝑠𝑦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35" i="1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69" dirty="0">
                  <a:solidFill>
                    <a:srgbClr val="3333CC"/>
                  </a:solidFill>
                </a:endParaRPr>
              </a:p>
            </p:txBody>
          </p:sp>
        </mc:Choice>
        <mc:Fallback xmlns="">
          <p:sp>
            <p:nvSpPr>
              <p:cNvPr id="567" name="Why do we need homogeneous coordinat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4" t="-2922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Circle"/>
          <p:cNvSpPr/>
          <p:nvPr/>
        </p:nvSpPr>
        <p:spPr>
          <a:xfrm>
            <a:off x="12518452" y="7157413"/>
            <a:ext cx="144503" cy="14450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569" name="Circle"/>
          <p:cNvSpPr/>
          <p:nvPr/>
        </p:nvSpPr>
        <p:spPr>
          <a:xfrm>
            <a:off x="15191744" y="6227180"/>
            <a:ext cx="144504" cy="144504"/>
          </a:xfrm>
          <a:prstGeom prst="ellipse">
            <a:avLst/>
          </a:prstGeom>
          <a:solidFill>
            <a:srgbClr val="3333CC"/>
          </a:solidFill>
          <a:ln w="12700">
            <a:solidFill>
              <a:srgbClr val="3333CC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(sx,sy,s)"/>
              <p:cNvSpPr txBox="1"/>
              <p:nvPr/>
            </p:nvSpPr>
            <p:spPr>
              <a:xfrm>
                <a:off x="15534961" y="6075545"/>
                <a:ext cx="1974817" cy="667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 anchor="ctr">
                <a:spAutoFit/>
              </a:bodyPr>
              <a:lstStyle>
                <a:lvl1pPr defTabSz="914400">
                  <a:defRPr sz="2400">
                    <a:solidFill>
                      <a:srgbClr val="3333CC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𝑠𝑥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𝑠𝑦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200" dirty="0"/>
              </a:p>
            </p:txBody>
          </p:sp>
        </mc:Choice>
        <mc:Fallback xmlns="">
          <p:sp>
            <p:nvSpPr>
              <p:cNvPr id="570" name="(sx,sy,s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961" y="6075545"/>
                <a:ext cx="1974817" cy="667536"/>
              </a:xfrm>
              <a:prstGeom prst="rect">
                <a:avLst/>
              </a:prstGeom>
              <a:blipFill>
                <a:blip r:embed="rId4"/>
                <a:stretch>
                  <a:fillRect l="-4459" b="-129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8" name="Group"/>
          <p:cNvGrpSpPr/>
          <p:nvPr/>
        </p:nvGrpSpPr>
        <p:grpSpPr>
          <a:xfrm>
            <a:off x="13024209" y="4327576"/>
            <a:ext cx="3569464" cy="3887621"/>
            <a:chOff x="-1" y="-1"/>
            <a:chExt cx="2677015" cy="2915625"/>
          </a:xfrm>
        </p:grpSpPr>
        <p:sp>
          <p:nvSpPr>
            <p:cNvPr id="572" name="image plane"/>
            <p:cNvSpPr txBox="1"/>
            <p:nvPr/>
          </p:nvSpPr>
          <p:spPr>
            <a:xfrm>
              <a:off x="872215" y="2414988"/>
              <a:ext cx="1804799" cy="500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ctr">
              <a:spAutoFit/>
            </a:bodyPr>
            <a:lstStyle>
              <a:lvl1pPr defTabSz="914400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/>
                <a:t>image plane</a:t>
              </a:r>
            </a:p>
          </p:txBody>
        </p:sp>
        <p:grpSp>
          <p:nvGrpSpPr>
            <p:cNvPr id="577" name="Group"/>
            <p:cNvGrpSpPr/>
            <p:nvPr/>
          </p:nvGrpSpPr>
          <p:grpSpPr>
            <a:xfrm>
              <a:off x="-1" y="-1"/>
              <a:ext cx="1752038" cy="2492589"/>
              <a:chOff x="0" y="0"/>
              <a:chExt cx="1752036" cy="2492587"/>
            </a:xfrm>
          </p:grpSpPr>
          <p:sp>
            <p:nvSpPr>
              <p:cNvPr id="573" name="Shape"/>
              <p:cNvSpPr/>
              <p:nvPr/>
            </p:nvSpPr>
            <p:spPr>
              <a:xfrm>
                <a:off x="0" y="0"/>
                <a:ext cx="1733974" cy="2492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4087"/>
                    </a:lnTo>
                    <a:lnTo>
                      <a:pt x="21600" y="21600"/>
                    </a:lnTo>
                    <a:lnTo>
                      <a:pt x="21600" y="75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ctr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  <p:sp>
            <p:nvSpPr>
              <p:cNvPr id="574" name="Line"/>
              <p:cNvSpPr/>
              <p:nvPr/>
            </p:nvSpPr>
            <p:spPr>
              <a:xfrm flipV="1">
                <a:off x="0" y="1688817"/>
                <a:ext cx="1128889" cy="3702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5" name="(x,y,1)"/>
                  <p:cNvSpPr txBox="1"/>
                  <p:nvPr/>
                </p:nvSpPr>
                <p:spPr>
                  <a:xfrm>
                    <a:off x="587022" y="1636056"/>
                    <a:ext cx="1165014" cy="50063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86700" tIns="86700" rIns="86700" bIns="86700" numCol="1" anchor="ctr">
                    <a:spAutoFit/>
                  </a:bodyPr>
                  <a:lstStyle>
                    <a:lvl1pPr defTabSz="914400">
                      <a:defRPr sz="2400">
                        <a:solidFill>
                          <a:srgbClr val="3333CC"/>
                        </a:solidFill>
                        <a:uFillTx/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,1)</m:t>
                          </m:r>
                        </m:oMath>
                      </m:oMathPara>
                    </a14:m>
                    <a:endParaRPr sz="3200" dirty="0"/>
                  </a:p>
                </p:txBody>
              </p:sp>
            </mc:Choice>
            <mc:Fallback xmlns="">
              <p:sp>
                <p:nvSpPr>
                  <p:cNvPr id="575" name="(x,y,1)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022" y="1636056"/>
                    <a:ext cx="1165014" cy="5006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130" r="-1626" b="-13208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6" name="Circle"/>
              <p:cNvSpPr/>
              <p:nvPr/>
            </p:nvSpPr>
            <p:spPr>
              <a:xfrm>
                <a:off x="1083733" y="1625600"/>
                <a:ext cx="108374" cy="108374"/>
              </a:xfrm>
              <a:prstGeom prst="ellipse">
                <a:avLst/>
              </a:prstGeom>
              <a:solidFill>
                <a:srgbClr val="3333CC"/>
              </a:solidFill>
              <a:ln w="12700" cap="flat">
                <a:solidFill>
                  <a:srgbClr val="3333CC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ctr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3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-y"/>
              <p:cNvSpPr txBox="1"/>
              <p:nvPr/>
            </p:nvSpPr>
            <p:spPr>
              <a:xfrm>
                <a:off x="12012694" y="5917101"/>
                <a:ext cx="831299" cy="667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3200" dirty="0"/>
              </a:p>
            </p:txBody>
          </p:sp>
        </mc:Choice>
        <mc:Fallback xmlns="">
          <p:sp>
            <p:nvSpPr>
              <p:cNvPr id="579" name="-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694" y="5917101"/>
                <a:ext cx="831299" cy="667536"/>
              </a:xfrm>
              <a:prstGeom prst="rect">
                <a:avLst/>
              </a:prstGeom>
              <a:blipFill>
                <a:blip r:embed="rId6"/>
                <a:stretch>
                  <a:fillRect b="-566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x"/>
              <p:cNvSpPr txBox="1"/>
              <p:nvPr/>
            </p:nvSpPr>
            <p:spPr>
              <a:xfrm>
                <a:off x="13180754" y="7389217"/>
                <a:ext cx="519355" cy="667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3200" dirty="0"/>
              </a:p>
            </p:txBody>
          </p:sp>
        </mc:Choice>
        <mc:Fallback xmlns="">
          <p:sp>
            <p:nvSpPr>
              <p:cNvPr id="580" name="x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754" y="7389217"/>
                <a:ext cx="519355" cy="667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-z"/>
              <p:cNvSpPr txBox="1"/>
              <p:nvPr/>
            </p:nvSpPr>
            <p:spPr>
              <a:xfrm>
                <a:off x="11868192" y="7533720"/>
                <a:ext cx="800842" cy="667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86700" tIns="86700" rIns="86700" bIns="86700">
                <a:spAutoFit/>
              </a:bodyPr>
              <a:lstStyle>
                <a:lvl1pPr algn="l" defTabSz="914400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sz="3200" dirty="0"/>
              </a:p>
            </p:txBody>
          </p:sp>
        </mc:Choice>
        <mc:Fallback xmlns="">
          <p:sp>
            <p:nvSpPr>
              <p:cNvPr id="581" name="-z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192" y="7533720"/>
                <a:ext cx="800842" cy="667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" name="Line"/>
          <p:cNvSpPr/>
          <p:nvPr/>
        </p:nvSpPr>
        <p:spPr>
          <a:xfrm flipV="1">
            <a:off x="14577609" y="5971290"/>
            <a:ext cx="1589525" cy="578011"/>
          </a:xfrm>
          <a:prstGeom prst="line">
            <a:avLst/>
          </a:prstGeom>
          <a:ln w="25400">
            <a:solidFill>
              <a:srgbClr val="000000"/>
            </a:solidFill>
            <a:prstDash val="dash"/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383177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68" y="4208076"/>
            <a:ext cx="8525632" cy="55994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6" name="Müller-Lyer Illus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Müller-Lyer Illusion</a:t>
            </a:r>
          </a:p>
        </p:txBody>
      </p:sp>
      <p:pic>
        <p:nvPicPr>
          <p:cNvPr id="207" name="badVisual" descr="badVisu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92" y="1550270"/>
            <a:ext cx="9094608" cy="2751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Group"/>
          <p:cNvGrpSpPr/>
          <p:nvPr/>
        </p:nvGrpSpPr>
        <p:grpSpPr>
          <a:xfrm>
            <a:off x="5202078" y="5707285"/>
            <a:ext cx="5780090" cy="1914656"/>
            <a:chOff x="0" y="0"/>
            <a:chExt cx="4334933" cy="1435946"/>
          </a:xfrm>
        </p:grpSpPr>
        <p:sp>
          <p:nvSpPr>
            <p:cNvPr id="212" name="Line"/>
            <p:cNvSpPr/>
            <p:nvPr/>
          </p:nvSpPr>
          <p:spPr>
            <a:xfrm>
              <a:off x="0" y="0"/>
              <a:ext cx="4334934" cy="0"/>
            </a:xfrm>
            <a:prstGeom prst="line">
              <a:avLst/>
            </a:pr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13" name="Line"/>
            <p:cNvSpPr/>
            <p:nvPr/>
          </p:nvSpPr>
          <p:spPr>
            <a:xfrm>
              <a:off x="0" y="1435946"/>
              <a:ext cx="4334934" cy="1"/>
            </a:xfrm>
            <a:prstGeom prst="line">
              <a:avLst/>
            </a:pr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2D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2D </a:t>
            </a:r>
            <a:r>
              <a:rPr lang="en-US" dirty="0"/>
              <a:t>T</a:t>
            </a:r>
            <a:r>
              <a:rPr dirty="0"/>
              <a:t>ransformation</a:t>
            </a:r>
          </a:p>
        </p:txBody>
      </p:sp>
      <p:sp>
        <p:nvSpPr>
          <p:cNvPr id="465" name="Transl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Translation</a:t>
            </a:r>
          </a:p>
          <a:p>
            <a:r>
              <a:t>Rotation + translation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Scaled</a:t>
            </a:r>
          </a:p>
          <a:p>
            <a:endParaRPr/>
          </a:p>
          <a:p>
            <a:pPr marL="1243261" lvl="1" indent="-762038"/>
            <a:r>
              <a:t>Rotation: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D304A-5FAD-FB40-96D7-3209331A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54" y="1184400"/>
            <a:ext cx="4374736" cy="1286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7D61C-9577-7C43-ACC1-86812F44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617" y="2871869"/>
            <a:ext cx="4423412" cy="1463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6EAAA4-4B43-6643-A549-4B77F6D5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813" y="4200891"/>
            <a:ext cx="6387019" cy="2187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CCA9A-16F3-2C46-A8BB-3F068F991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723" y="6388009"/>
            <a:ext cx="10040788" cy="202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639AF-2595-D147-80CA-DBF5710A9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589" y="8305991"/>
            <a:ext cx="4240243" cy="11166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eneral Aff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Affine</a:t>
            </a:r>
          </a:p>
        </p:txBody>
      </p:sp>
      <p:sp>
        <p:nvSpPr>
          <p:cNvPr id="473" name="Note that x’ is not homogeneous coordinat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Note that x’ is not homogeneous coordinate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E8C71-36A7-524B-9CC7-E7FA9361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45" y="2358189"/>
            <a:ext cx="7165185" cy="20864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ro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Projective</a:t>
            </a:r>
          </a:p>
        </p:txBody>
      </p:sp>
      <p:sp>
        <p:nvSpPr>
          <p:cNvPr id="477" name="Perspective transform or homography operat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Perspective transform or </a:t>
            </a:r>
            <a:r>
              <a:rPr i="1" dirty="0" err="1"/>
              <a:t>homography</a:t>
            </a:r>
            <a:r>
              <a:rPr dirty="0"/>
              <a:t> operator</a:t>
            </a:r>
          </a:p>
          <a:p>
            <a:pPr lvl="1"/>
            <a:endParaRPr dirty="0"/>
          </a:p>
          <a:p>
            <a:pPr lvl="1"/>
            <a:endParaRPr dirty="0"/>
          </a:p>
          <a:p>
            <a:r>
              <a:rPr dirty="0"/>
              <a:t>H is arbitrary 3x3 matrix</a:t>
            </a:r>
          </a:p>
          <a:p>
            <a:pPr marL="1243261" lvl="1" indent="-762038"/>
            <a:r>
              <a:rPr dirty="0"/>
              <a:t>H is homogeneous</a:t>
            </a:r>
          </a:p>
          <a:p>
            <a:r>
              <a:rPr dirty="0"/>
              <a:t>Transformation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6FC3D-2A6A-D440-AC4C-21C47131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254" y="2746182"/>
            <a:ext cx="3131768" cy="1168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83016-D4EC-5744-A5E9-1FC56782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874" y="7555163"/>
            <a:ext cx="14422527" cy="14925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3D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transformations</a:t>
            </a:r>
          </a:p>
        </p:txBody>
      </p:sp>
      <p:sp>
        <p:nvSpPr>
          <p:cNvPr id="482" name="Translation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Translation: </a:t>
            </a:r>
          </a:p>
          <a:p>
            <a:r>
              <a:t>Rotation+translation:</a:t>
            </a:r>
          </a:p>
          <a:p>
            <a:r>
              <a:t>Scaled:</a:t>
            </a:r>
          </a:p>
          <a:p>
            <a:r>
              <a:t>Affine:</a:t>
            </a:r>
          </a:p>
          <a:p>
            <a:endParaRPr/>
          </a:p>
          <a:p>
            <a:endParaRPr/>
          </a:p>
          <a:p>
            <a:r>
              <a:t>Projective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2005F-9026-8440-836A-12F0C568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13" y="1416736"/>
            <a:ext cx="4153878" cy="1174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43C4E-4A19-6943-BC06-1AB46FDC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22" y="2443777"/>
            <a:ext cx="4416294" cy="123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82204-6279-8744-AE75-8F27CEAE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13" y="3273700"/>
            <a:ext cx="4723197" cy="144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382D1-99F9-9749-808A-C67F198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97" y="4642932"/>
            <a:ext cx="9360951" cy="3113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17297-7C10-BA42-981B-2CBACB748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28" y="7797602"/>
            <a:ext cx="3258166" cy="11177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3D to 2D:  “perspective”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to 2D:  “perspective” projection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3988C-D3C4-7140-A2E6-201BA177C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Projection: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is not preserved under perspective projection?</a:t>
            </a:r>
          </a:p>
          <a:p>
            <a:pPr lvl="1"/>
            <a:r>
              <a:rPr lang="en-US" dirty="0"/>
              <a:t>What IS preserved?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1310-3216-2144-9675-9FB67679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72" y="2342013"/>
            <a:ext cx="8293931" cy="24055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770" y="2063692"/>
            <a:ext cx="4774665" cy="398832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Modeling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Projection equations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Projection equations</a:t>
                </a:r>
              </a:p>
              <a:p>
                <a:pPr lvl="2"/>
                <a:r>
                  <a:rPr lang="en-US" dirty="0"/>
                  <a:t>Compute intersection with PP of ray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COP</a:t>
                </a:r>
              </a:p>
              <a:p>
                <a:pPr lvl="2"/>
                <a:r>
                  <a:rPr lang="en-US" dirty="0"/>
                  <a:t>Derived using similar triangles (on board)</a:t>
                </a:r>
              </a:p>
              <a:p>
                <a:pPr marL="381507" lvl="1" indent="0">
                  <a:buNone/>
                </a:pPr>
                <a:endParaRPr lang="en-US" dirty="0"/>
              </a:p>
              <a:p>
                <a:pPr marL="381507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We get the projection by throwing out the last coordinate:</a:t>
                </a:r>
              </a:p>
            </p:txBody>
          </p:sp>
        </mc:Choice>
        <mc:Fallback xmlns="">
          <p:sp>
            <p:nvSpPr>
              <p:cNvPr id="344" name="Projection equ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289" y="6923287"/>
            <a:ext cx="7167913" cy="104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Edittex" descr="Editt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269" y="8245528"/>
            <a:ext cx="5924591" cy="10476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97176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ross-rat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Cross-ratio</a:t>
            </a:r>
          </a:p>
        </p:txBody>
      </p:sp>
      <p:sp>
        <p:nvSpPr>
          <p:cNvPr id="497" name="(A,B;C,D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(A,B;C,D)</a:t>
            </a:r>
          </a:p>
          <a:p>
            <a:endParaRPr/>
          </a:p>
          <a:p>
            <a:r>
              <a:t> </a:t>
            </a:r>
          </a:p>
          <a:p>
            <a:endParaRPr/>
          </a:p>
          <a:p>
            <a:endParaRPr/>
          </a:p>
          <a:p>
            <a:r>
              <a:t>(A,B;C,D) = (A’,B’;C’,D’)</a:t>
            </a:r>
          </a:p>
          <a:p>
            <a:pPr marL="1243261" lvl="1" indent="-762038"/>
            <a:r>
              <a:t>(A-C)(B-D)/(B-C)(A-D)=k</a:t>
            </a:r>
          </a:p>
          <a:p>
            <a:endParaRPr/>
          </a:p>
          <a:p>
            <a:r>
              <a:t>In homogeneous coordinates</a:t>
            </a:r>
          </a:p>
          <a:p>
            <a:pPr marL="1243261" lvl="1" indent="-762038"/>
            <a:r>
              <a:t>c=a+b, d=ka+b =&gt; cross-ratio=k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12" y="1137074"/>
            <a:ext cx="6139861" cy="470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567" y="5318528"/>
            <a:ext cx="4423550" cy="442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0804BE-9BD6-2C46-8479-DD90A988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60" y="2944588"/>
            <a:ext cx="9025052" cy="15070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erspective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Perspective Projection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C4452F-8E33-EA4F-AEC0-3BFFEAAF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 is a matrix multiply using homogeneous coordinates: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known as perspective projection</a:t>
            </a:r>
          </a:p>
          <a:p>
            <a:pPr lvl="1"/>
            <a:r>
              <a:rPr lang="en-US" dirty="0"/>
              <a:t>The matrix is the projection matrix</a:t>
            </a:r>
          </a:p>
          <a:p>
            <a:endParaRPr lang="en-US" dirty="0"/>
          </a:p>
        </p:txBody>
      </p:sp>
      <p:grpSp>
        <p:nvGrpSpPr>
          <p:cNvPr id="506" name="Group"/>
          <p:cNvGrpSpPr/>
          <p:nvPr/>
        </p:nvGrpSpPr>
        <p:grpSpPr>
          <a:xfrm>
            <a:off x="9563405" y="4073907"/>
            <a:ext cx="5971863" cy="2843572"/>
            <a:chOff x="182255" y="1131821"/>
            <a:chExt cx="4478760" cy="2132612"/>
          </a:xfrm>
        </p:grpSpPr>
        <p:sp>
          <p:nvSpPr>
            <p:cNvPr id="504" name="divide by third coordinate"/>
            <p:cNvSpPr txBox="1"/>
            <p:nvPr/>
          </p:nvSpPr>
          <p:spPr>
            <a:xfrm>
              <a:off x="182255" y="2702147"/>
              <a:ext cx="4117862" cy="562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>
              <a:lvl1pPr algn="l" defTabSz="914400">
                <a:defRPr sz="28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734" dirty="0"/>
                <a:t>divide by third coordinate</a:t>
              </a:r>
            </a:p>
          </p:txBody>
        </p:sp>
        <p:pic>
          <p:nvPicPr>
            <p:cNvPr id="505" name="Edittex" descr="Editte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374" y="1131821"/>
              <a:ext cx="3088641" cy="785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7" name="Edittex" descr="Editte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51" y="3346881"/>
            <a:ext cx="5870403" cy="2501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950" y="3614812"/>
            <a:ext cx="2850908" cy="1965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erspective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1C57-9065-1C48-90BB-D57F8ABB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/>
              <a:t>How does scaling the projection matrix change the transformation?</a:t>
            </a:r>
          </a:p>
        </p:txBody>
      </p:sp>
      <p:pic>
        <p:nvPicPr>
          <p:cNvPr id="513" name="Edittex" descr="Editt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57" y="3815850"/>
            <a:ext cx="4118314" cy="1047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Edittex" descr="Editte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642" y="3088584"/>
            <a:ext cx="5870403" cy="2501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47" y="3291789"/>
            <a:ext cx="2850908" cy="1965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Edittex" descr="Editt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57" y="6655979"/>
            <a:ext cx="4118314" cy="1047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Edittex" descr="Editt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384" y="5928955"/>
            <a:ext cx="5656661" cy="2501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Edittex" descr="Editte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760" y="6196885"/>
            <a:ext cx="2613082" cy="1965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animBg="1" advAuto="0"/>
      <p:bldP spid="51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53FA-51F1-8A41-A330-2933522D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7071-4BAB-2946-83A7-18A7EA10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projection plane at z =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908F2-45AF-7D43-B9E9-B0649CF9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42" y="2925011"/>
            <a:ext cx="5574192" cy="2777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A2B8D-BB12-8540-AAC2-40EA6A6D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09" y="5702969"/>
            <a:ext cx="7184858" cy="35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mage form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sp>
        <p:nvSpPr>
          <p:cNvPr id="217" name="Let’s design a camera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design a camera</a:t>
            </a:r>
          </a:p>
          <a:p>
            <a:pPr lvl="1"/>
            <a:r>
              <a:rPr lang="en-US"/>
              <a:t>Idea 1:  put a piece of film in front of an object</a:t>
            </a:r>
          </a:p>
          <a:p>
            <a:pPr lvl="1"/>
            <a:r>
              <a:rPr lang="en-US"/>
              <a:t>Do we get a reasonable image?</a:t>
            </a:r>
          </a:p>
        </p:txBody>
      </p:sp>
      <p:pic>
        <p:nvPicPr>
          <p:cNvPr id="218" name="image-nothing" descr="image-noth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63" y="4264053"/>
            <a:ext cx="10401149" cy="4262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oup"/>
          <p:cNvGrpSpPr/>
          <p:nvPr/>
        </p:nvGrpSpPr>
        <p:grpSpPr>
          <a:xfrm>
            <a:off x="4942504" y="5343831"/>
            <a:ext cx="8959139" cy="2890046"/>
            <a:chOff x="0" y="0"/>
            <a:chExt cx="6719147" cy="2167467"/>
          </a:xfrm>
        </p:grpSpPr>
        <p:sp>
          <p:nvSpPr>
            <p:cNvPr id="219" name="Line"/>
            <p:cNvSpPr/>
            <p:nvPr/>
          </p:nvSpPr>
          <p:spPr>
            <a:xfrm>
              <a:off x="-1" y="0"/>
              <a:ext cx="6719149" cy="2167467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20" name="Line"/>
            <p:cNvSpPr/>
            <p:nvPr/>
          </p:nvSpPr>
          <p:spPr>
            <a:xfrm>
              <a:off x="0" y="-1"/>
              <a:ext cx="6719147" cy="151722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21" name="Line"/>
            <p:cNvSpPr/>
            <p:nvPr/>
          </p:nvSpPr>
          <p:spPr>
            <a:xfrm>
              <a:off x="0" y="-1"/>
              <a:ext cx="6719148" cy="86698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223" name="Line"/>
          <p:cNvSpPr/>
          <p:nvPr/>
        </p:nvSpPr>
        <p:spPr>
          <a:xfrm>
            <a:off x="4942504" y="5343833"/>
            <a:ext cx="8959137" cy="43350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grpSp>
        <p:nvGrpSpPr>
          <p:cNvPr id="229" name="Group"/>
          <p:cNvGrpSpPr/>
          <p:nvPr/>
        </p:nvGrpSpPr>
        <p:grpSpPr>
          <a:xfrm>
            <a:off x="5520514" y="5777337"/>
            <a:ext cx="8381129" cy="2456539"/>
            <a:chOff x="0" y="0"/>
            <a:chExt cx="6285653" cy="1842346"/>
          </a:xfrm>
        </p:grpSpPr>
        <p:grpSp>
          <p:nvGrpSpPr>
            <p:cNvPr id="227" name="Group"/>
            <p:cNvGrpSpPr/>
            <p:nvPr/>
          </p:nvGrpSpPr>
          <p:grpSpPr>
            <a:xfrm>
              <a:off x="-1" y="-1"/>
              <a:ext cx="6285655" cy="1192107"/>
              <a:chOff x="0" y="0"/>
              <a:chExt cx="6285653" cy="1192106"/>
            </a:xfrm>
          </p:grpSpPr>
          <p:sp>
            <p:nvSpPr>
              <p:cNvPr id="224" name="Line"/>
              <p:cNvSpPr/>
              <p:nvPr/>
            </p:nvSpPr>
            <p:spPr>
              <a:xfrm flipV="1">
                <a:off x="0" y="-1"/>
                <a:ext cx="6285654" cy="541868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25" name="Line"/>
              <p:cNvSpPr/>
              <p:nvPr/>
            </p:nvSpPr>
            <p:spPr>
              <a:xfrm>
                <a:off x="0" y="541866"/>
                <a:ext cx="6285654" cy="1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226" name="Line"/>
              <p:cNvSpPr/>
              <p:nvPr/>
            </p:nvSpPr>
            <p:spPr>
              <a:xfrm>
                <a:off x="-1" y="541867"/>
                <a:ext cx="6285655" cy="650239"/>
              </a:xfrm>
              <a:prstGeom prst="line">
                <a:avLst/>
              </a:prstGeom>
              <a:noFill/>
              <a:ln w="254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  <p:sp>
          <p:nvSpPr>
            <p:cNvPr id="228" name="Line"/>
            <p:cNvSpPr/>
            <p:nvPr/>
          </p:nvSpPr>
          <p:spPr>
            <a:xfrm>
              <a:off x="-1" y="541867"/>
              <a:ext cx="6285655" cy="1300480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230" name="Circle"/>
          <p:cNvSpPr/>
          <p:nvPr/>
        </p:nvSpPr>
        <p:spPr>
          <a:xfrm>
            <a:off x="4858212" y="5283622"/>
            <a:ext cx="144503" cy="1445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231" name="Circle"/>
          <p:cNvSpPr/>
          <p:nvPr/>
        </p:nvSpPr>
        <p:spPr>
          <a:xfrm>
            <a:off x="5460305" y="6436629"/>
            <a:ext cx="144504" cy="144504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9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Orthographic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49E25-24CF-D241-9D0C-0DFC0A3C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case of perspective projection</a:t>
            </a:r>
          </a:p>
          <a:p>
            <a:pPr lvl="1"/>
            <a:r>
              <a:rPr lang="en-US" dirty="0"/>
              <a:t>Distance from the COP to the PP is infinite</a:t>
            </a:r>
          </a:p>
          <a:p>
            <a:endParaRPr lang="en-US" dirty="0"/>
          </a:p>
        </p:txBody>
      </p:sp>
      <p:grpSp>
        <p:nvGrpSpPr>
          <p:cNvPr id="525" name="Group"/>
          <p:cNvGrpSpPr/>
          <p:nvPr/>
        </p:nvGrpSpPr>
        <p:grpSpPr>
          <a:xfrm>
            <a:off x="3297529" y="3625953"/>
            <a:ext cx="9723795" cy="2501695"/>
            <a:chOff x="0" y="0"/>
            <a:chExt cx="7292622" cy="1876213"/>
          </a:xfrm>
        </p:grpSpPr>
        <p:pic>
          <p:nvPicPr>
            <p:cNvPr id="522" name="Edittex" descr="Editte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655343" cy="18762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Edittex" descr="Editte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5617" y="187395"/>
              <a:ext cx="1411113" cy="1474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4" name="Edittex" descr="Edittex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591" y="742808"/>
              <a:ext cx="1533032" cy="401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36" y="2635619"/>
            <a:ext cx="6791604" cy="26577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9" name="Camera paramete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FA8AD-FE61-AA48-8434-AD3DB91BA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Projection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projection matrix models the cumulative effect of all parameters</a:t>
            </a:r>
          </a:p>
          <a:p>
            <a:pPr lvl="1"/>
            <a:r>
              <a:rPr lang="en-US" dirty="0"/>
              <a:t>Useful to decompose into a series of operations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91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Edittex" descr="Editte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508" y="7595935"/>
            <a:ext cx="1162041" cy="415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Edittex" descr="Editt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085" y="8462949"/>
            <a:ext cx="382330" cy="430497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amera paramete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F38631A-51B6-F84E-A577-E4C8F9E3C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camera is described by several parameters</a:t>
                </a:r>
              </a:p>
              <a:p>
                <a:pPr lvl="1"/>
                <a:r>
                  <a:rPr lang="en-US" dirty="0"/>
                  <a:t>Translation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dirty="0"/>
                  <a:t> of the optical center from the origin of world </a:t>
                </a:r>
                <a:r>
                  <a:rPr lang="en-US" dirty="0" err="1"/>
                  <a:t>coords</a:t>
                </a:r>
                <a:endParaRPr lang="en-US" dirty="0"/>
              </a:p>
              <a:p>
                <a:pPr lvl="1"/>
                <a:r>
                  <a:rPr lang="en-US" dirty="0"/>
                  <a:t>Rotation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dirty="0"/>
                  <a:t> of the image plane</a:t>
                </a:r>
              </a:p>
              <a:p>
                <a:pPr lvl="1"/>
                <a:r>
                  <a:rPr lang="en-US" dirty="0"/>
                  <a:t>focal length </a:t>
                </a:r>
                <a:r>
                  <a:rPr lang="en-US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/>
                  <a:t>, principle point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i="1" baseline="-2025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i="1" baseline="-2025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pixel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baseline="-20250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baseline="-20250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blue parameters are called “</a:t>
                </a:r>
                <a:r>
                  <a:rPr lang="en-US" dirty="0" err="1">
                    <a:solidFill>
                      <a:srgbClr val="0000FF"/>
                    </a:solidFill>
                  </a:rPr>
                  <a:t>extrinsics</a:t>
                </a:r>
                <a:r>
                  <a:rPr lang="en-US" dirty="0"/>
                  <a:t>,”  red are “</a:t>
                </a:r>
                <a:r>
                  <a:rPr lang="en-US" dirty="0" err="1">
                    <a:solidFill>
                      <a:srgbClr val="FF0000"/>
                    </a:solidFill>
                  </a:rPr>
                  <a:t>intrinsics</a:t>
                </a:r>
                <a:r>
                  <a:rPr lang="en-US" dirty="0"/>
                  <a:t>”</a:t>
                </a:r>
              </a:p>
              <a:p>
                <a:pPr marL="381507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  <a:p>
                <a:pPr marL="1117656" lvl="1" indent="-508025" defTabSz="1219261">
                  <a:spcBef>
                    <a:spcPts val="533"/>
                  </a:spcBef>
                  <a:buSzPct val="100000"/>
                  <a:buChar char="•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F38631A-51B6-F84E-A577-E4C8F9E3C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" name="Rectangle"/>
          <p:cNvSpPr/>
          <p:nvPr/>
        </p:nvSpPr>
        <p:spPr>
          <a:xfrm>
            <a:off x="13173517" y="6295416"/>
            <a:ext cx="2745544" cy="216753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543" name="Line"/>
          <p:cNvSpPr/>
          <p:nvPr/>
        </p:nvSpPr>
        <p:spPr>
          <a:xfrm flipV="1">
            <a:off x="14474038" y="6295416"/>
            <a:ext cx="1" cy="115601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544" name="Line"/>
          <p:cNvSpPr/>
          <p:nvPr/>
        </p:nvSpPr>
        <p:spPr>
          <a:xfrm>
            <a:off x="14475240" y="7450229"/>
            <a:ext cx="1156019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pic>
        <p:nvPicPr>
          <p:cNvPr id="545" name="Edittex" descr="Editte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4138" y="7306930"/>
            <a:ext cx="409424" cy="33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Edittex" descr="Edittex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8070" y="6533241"/>
            <a:ext cx="361256" cy="340184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Line"/>
          <p:cNvSpPr/>
          <p:nvPr/>
        </p:nvSpPr>
        <p:spPr>
          <a:xfrm flipV="1">
            <a:off x="13016973" y="7306930"/>
            <a:ext cx="1" cy="1156019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548" name="Line"/>
          <p:cNvSpPr/>
          <p:nvPr/>
        </p:nvSpPr>
        <p:spPr>
          <a:xfrm>
            <a:off x="13174721" y="8606247"/>
            <a:ext cx="1156019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pic>
        <p:nvPicPr>
          <p:cNvPr id="549" name="Edittex" descr="Editte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3257" y="7306930"/>
            <a:ext cx="361256" cy="496727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Circle"/>
          <p:cNvSpPr/>
          <p:nvPr/>
        </p:nvSpPr>
        <p:spPr>
          <a:xfrm>
            <a:off x="14392755" y="7370149"/>
            <a:ext cx="144504" cy="144503"/>
          </a:xfrm>
          <a:prstGeom prst="ellipse">
            <a:avLst/>
          </a:prstGeom>
          <a:solidFill>
            <a:srgbClr val="00CC99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551" name="Line"/>
          <p:cNvSpPr/>
          <p:nvPr/>
        </p:nvSpPr>
        <p:spPr>
          <a:xfrm>
            <a:off x="9849967" y="4270635"/>
            <a:ext cx="5925303" cy="3036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42" extrusionOk="0">
                <a:moveTo>
                  <a:pt x="0" y="3073"/>
                </a:moveTo>
                <a:cubicBezTo>
                  <a:pt x="3585" y="1458"/>
                  <a:pt x="7171" y="-158"/>
                  <a:pt x="9969" y="12"/>
                </a:cubicBezTo>
                <a:cubicBezTo>
                  <a:pt x="12768" y="182"/>
                  <a:pt x="14866" y="1883"/>
                  <a:pt x="16790" y="4094"/>
                </a:cubicBezTo>
                <a:cubicBezTo>
                  <a:pt x="18714" y="6305"/>
                  <a:pt x="21425" y="10387"/>
                  <a:pt x="21513" y="13278"/>
                </a:cubicBezTo>
                <a:cubicBezTo>
                  <a:pt x="21600" y="16170"/>
                  <a:pt x="19457" y="18806"/>
                  <a:pt x="17315" y="21442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5CC-EF49-4143-8CB1-3F2440A7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Intrinsics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0EB4B-B489-4040-8E2F-16CD278DC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Projection plane to image plane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are called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is the position of COP at the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0EB4B-B489-4040-8E2F-16CD278DC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9CC507-2E07-9A46-AB62-71B0C0A2CDEC}"/>
                  </a:ext>
                </a:extLst>
              </p:cNvPr>
              <p:cNvSpPr txBox="1"/>
              <p:nvPr/>
            </p:nvSpPr>
            <p:spPr>
              <a:xfrm>
                <a:off x="2190201" y="3532259"/>
                <a:ext cx="4379532" cy="1940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9CC507-2E07-9A46-AB62-71B0C0A2C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201" y="3532259"/>
                <a:ext cx="4379532" cy="1940468"/>
              </a:xfrm>
              <a:prstGeom prst="rect">
                <a:avLst/>
              </a:prstGeom>
              <a:blipFill>
                <a:blip r:embed="rId3"/>
                <a:stretch>
                  <a:fillRect l="-1156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E3CFE69-B802-EE4E-910C-E5BAA203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673" y="1829802"/>
            <a:ext cx="6451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0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3A61-F4FB-4E44-B2B0-31168818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7093-0523-5844-A0BE-213506B0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Focal length </a:t>
            </a:r>
            <a:r>
              <a:rPr lang="en-US" dirty="0" err="1"/>
              <a:t>wrt</a:t>
            </a:r>
            <a:r>
              <a:rPr lang="en-US" dirty="0"/>
              <a:t> View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ECFAF-6171-8746-A670-7C78B342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421" y="3549316"/>
            <a:ext cx="6375400" cy="289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100A2-1E00-EF44-85E2-2B6592A75018}"/>
                  </a:ext>
                </a:extLst>
              </p:cNvPr>
              <p:cNvSpPr txBox="1"/>
              <p:nvPr/>
            </p:nvSpPr>
            <p:spPr>
              <a:xfrm>
                <a:off x="1670367" y="4131782"/>
                <a:ext cx="2723181" cy="1307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100A2-1E00-EF44-85E2-2B6592A75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7" y="4131782"/>
                <a:ext cx="2723181" cy="1307794"/>
              </a:xfrm>
              <a:prstGeom prst="rect">
                <a:avLst/>
              </a:prstGeom>
              <a:blipFill>
                <a:blip r:embed="rId3"/>
                <a:stretch>
                  <a:fillRect l="-233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AE7926-E7E1-3641-8269-F8F8B9D64A97}"/>
                  </a:ext>
                </a:extLst>
              </p:cNvPr>
              <p:cNvSpPr txBox="1"/>
              <p:nvPr/>
            </p:nvSpPr>
            <p:spPr>
              <a:xfrm>
                <a:off x="1684420" y="5934781"/>
                <a:ext cx="4068806" cy="1455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AE7926-E7E1-3641-8269-F8F8B9D64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20" y="5934781"/>
                <a:ext cx="4068806" cy="1455655"/>
              </a:xfrm>
              <a:prstGeom prst="rect">
                <a:avLst/>
              </a:prstGeom>
              <a:blipFill>
                <a:blip r:embed="rId4"/>
                <a:stretch>
                  <a:fillRect l="-342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67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amera parameter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Camera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1FA8AD-FE61-AA48-8434-AD3DB91BA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Projection equation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72833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The definitions of these parameters are not completely standardized</a:t>
                </a:r>
              </a:p>
              <a:p>
                <a:pPr lvl="2"/>
                <a:r>
                  <a:rPr lang="en-US" dirty="0"/>
                  <a:t>especially </a:t>
                </a:r>
                <a:r>
                  <a:rPr lang="en-US" dirty="0" err="1"/>
                  <a:t>intrinsics</a:t>
                </a:r>
                <a:r>
                  <a:rPr lang="en-US" dirty="0"/>
                  <a:t>—varies from one book to another</a:t>
                </a:r>
              </a:p>
              <a:p>
                <a:pPr lvl="2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1FA8AD-FE61-AA48-8434-AD3DB91BA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3" y="1537856"/>
                <a:ext cx="16034270" cy="7803441"/>
              </a:xfrm>
              <a:blipFill>
                <a:blip r:embed="rId2"/>
                <a:stretch>
                  <a:fillRect l="-2453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0" name="projection"/>
          <p:cNvSpPr txBox="1"/>
          <p:nvPr/>
        </p:nvSpPr>
        <p:spPr>
          <a:xfrm>
            <a:off x="6805433" y="4886998"/>
            <a:ext cx="1511998" cy="544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projection</a:t>
            </a:r>
          </a:p>
        </p:txBody>
      </p:sp>
      <p:sp>
        <p:nvSpPr>
          <p:cNvPr id="531" name="intrinsics"/>
          <p:cNvSpPr txBox="1"/>
          <p:nvPr/>
        </p:nvSpPr>
        <p:spPr>
          <a:xfrm>
            <a:off x="3488181" y="4891074"/>
            <a:ext cx="1374140" cy="544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1800">
                <a:solidFill>
                  <a:srgbClr val="FF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2400" dirty="0" err="1"/>
              <a:t>intrinsics</a:t>
            </a:r>
            <a:endParaRPr sz="2400" dirty="0"/>
          </a:p>
        </p:txBody>
      </p:sp>
      <p:sp>
        <p:nvSpPr>
          <p:cNvPr id="532" name="rotation"/>
          <p:cNvSpPr txBox="1"/>
          <p:nvPr/>
        </p:nvSpPr>
        <p:spPr>
          <a:xfrm>
            <a:off x="10598680" y="4904808"/>
            <a:ext cx="1202620" cy="544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1800">
                <a:solidFill>
                  <a:srgbClr val="0000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2400" dirty="0"/>
              <a:t>rotation</a:t>
            </a:r>
          </a:p>
        </p:txBody>
      </p:sp>
      <p:sp>
        <p:nvSpPr>
          <p:cNvPr id="533" name="translation"/>
          <p:cNvSpPr txBox="1"/>
          <p:nvPr/>
        </p:nvSpPr>
        <p:spPr>
          <a:xfrm>
            <a:off x="12921982" y="4904808"/>
            <a:ext cx="1596957" cy="544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1800">
                <a:solidFill>
                  <a:srgbClr val="0000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2400" dirty="0"/>
              <a:t>translation</a:t>
            </a:r>
          </a:p>
        </p:txBody>
      </p:sp>
      <p:sp>
        <p:nvSpPr>
          <p:cNvPr id="541" name="The definitions of these parameters are not completely standardized…"/>
          <p:cNvSpPr txBox="1"/>
          <p:nvPr/>
        </p:nvSpPr>
        <p:spPr>
          <a:xfrm>
            <a:off x="1249544" y="7999926"/>
            <a:ext cx="15461737" cy="626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marL="1117656" lvl="1" indent="-508025" algn="l" defTabSz="1219261">
              <a:spcBef>
                <a:spcPts val="533"/>
              </a:spcBef>
              <a:buSzPct val="100000"/>
              <a:buChar char="•"/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2933" dirty="0"/>
          </a:p>
        </p:txBody>
      </p:sp>
    </p:spTree>
    <p:extLst>
      <p:ext uri="{BB962C8B-B14F-4D97-AF65-F5344CB8AC3E}">
        <p14:creationId xmlns:p14="http://schemas.microsoft.com/office/powerpoint/2010/main" val="1220581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F089-B128-7449-A3D5-415B5A93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63BC7-71F8-5640-A641-4F8973957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4x4 version of Camera matrix</a:t>
                </a:r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63BC7-71F8-5640-A641-4F897395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05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0897-57D1-8B47-B6CA-8B356868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One Camera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27ED-8CCF-8E44-A552-EA6967D1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DE99E-9AE9-6346-A772-0D7B5F09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97" y="2132558"/>
            <a:ext cx="11574003" cy="65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4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0897-57D1-8B47-B6CA-8B356868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One Camera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27ED-8CCF-8E44-A552-EA6967D1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to Screen coordinate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World coordinate</a:t>
            </a:r>
          </a:p>
          <a:p>
            <a:pPr lvl="1"/>
            <a:r>
              <a:rPr lang="en-US" dirty="0"/>
              <a:t>which cannot be determined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DE99E-9AE9-6346-A772-0D7B5F09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49" y="1537856"/>
            <a:ext cx="7928124" cy="4484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7965A-A18F-AB45-88E7-B45FCCB7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33" y="2356003"/>
            <a:ext cx="2280805" cy="75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C6616-F332-C44C-A38A-2AE22808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938" y="3340406"/>
            <a:ext cx="5184505" cy="75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A376C-9F18-834B-A0CC-FDE8730C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35" y="6022666"/>
            <a:ext cx="4776910" cy="11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90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9C772-AFFF-5346-B99E-3E8BB7F8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49" y="4296052"/>
            <a:ext cx="7928124" cy="4484810"/>
          </a:xfrm>
          <a:prstGeom prst="rect">
            <a:avLst/>
          </a:prstGeom>
        </p:spPr>
      </p:pic>
      <p:sp>
        <p:nvSpPr>
          <p:cNvPr id="553" name="Mapping from one camera to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Mapping from </a:t>
            </a:r>
            <a:r>
              <a:rPr lang="en-US" dirty="0"/>
              <a:t>O</a:t>
            </a:r>
            <a:r>
              <a:rPr dirty="0"/>
              <a:t>ne </a:t>
            </a:r>
            <a:r>
              <a:rPr lang="en-US" dirty="0"/>
              <a:t>C</a:t>
            </a:r>
            <a:r>
              <a:rPr dirty="0"/>
              <a:t>amera to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World to Screen coordinate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dirty="0"/>
                  <a:t>onto another image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4x4 matrix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3D points with unknown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554" name="World to Screen coordinat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79863E-81B7-D649-BC4D-22F25AB7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3" y="2342446"/>
            <a:ext cx="16730369" cy="11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inhole camer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sp>
        <p:nvSpPr>
          <p:cNvPr id="234" name="Add a barrier to block off most of the ray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a barrier to block off most of the rays</a:t>
            </a:r>
          </a:p>
          <a:p>
            <a:pPr lvl="1"/>
            <a:r>
              <a:rPr lang="en-US"/>
              <a:t>This reduces blurring</a:t>
            </a:r>
          </a:p>
          <a:p>
            <a:pPr lvl="1"/>
            <a:r>
              <a:rPr lang="en-US"/>
              <a:t>The opening known as the aperture</a:t>
            </a:r>
          </a:p>
          <a:p>
            <a:pPr lvl="1"/>
            <a:r>
              <a:rPr lang="en-US"/>
              <a:t>How does this transform the image?</a:t>
            </a:r>
          </a:p>
        </p:txBody>
      </p:sp>
      <p:pic>
        <p:nvPicPr>
          <p:cNvPr id="235" name="image-pinhole" descr="image-pinho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21" y="4781328"/>
            <a:ext cx="10401148" cy="4262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"/>
          <p:cNvGrpSpPr/>
          <p:nvPr/>
        </p:nvGrpSpPr>
        <p:grpSpPr>
          <a:xfrm>
            <a:off x="4529437" y="5792844"/>
            <a:ext cx="8959137" cy="2890044"/>
            <a:chOff x="0" y="0"/>
            <a:chExt cx="6719147" cy="2167466"/>
          </a:xfrm>
        </p:grpSpPr>
        <p:sp>
          <p:nvSpPr>
            <p:cNvPr id="236" name="Line"/>
            <p:cNvSpPr/>
            <p:nvPr/>
          </p:nvSpPr>
          <p:spPr>
            <a:xfrm>
              <a:off x="-1" y="0"/>
              <a:ext cx="6719149" cy="2167467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37" name="Line"/>
            <p:cNvSpPr/>
            <p:nvPr/>
          </p:nvSpPr>
          <p:spPr>
            <a:xfrm>
              <a:off x="-1" y="0"/>
              <a:ext cx="3373122" cy="745067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38" name="Line"/>
            <p:cNvSpPr/>
            <p:nvPr/>
          </p:nvSpPr>
          <p:spPr>
            <a:xfrm>
              <a:off x="-1" y="0"/>
              <a:ext cx="3386668" cy="43349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39" name="Line"/>
            <p:cNvSpPr/>
            <p:nvPr/>
          </p:nvSpPr>
          <p:spPr>
            <a:xfrm>
              <a:off x="0" y="0"/>
              <a:ext cx="3346027" cy="1625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5107446" y="6623729"/>
            <a:ext cx="8453379" cy="1083769"/>
            <a:chOff x="0" y="0"/>
            <a:chExt cx="6339840" cy="812800"/>
          </a:xfrm>
        </p:grpSpPr>
        <p:sp>
          <p:nvSpPr>
            <p:cNvPr id="241" name="Line"/>
            <p:cNvSpPr/>
            <p:nvPr/>
          </p:nvSpPr>
          <p:spPr>
            <a:xfrm flipV="1">
              <a:off x="0" y="0"/>
              <a:ext cx="2939627" cy="243841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42" name="Line"/>
            <p:cNvSpPr/>
            <p:nvPr/>
          </p:nvSpPr>
          <p:spPr>
            <a:xfrm>
              <a:off x="0" y="243839"/>
              <a:ext cx="2939627" cy="13548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43" name="Line"/>
            <p:cNvSpPr/>
            <p:nvPr/>
          </p:nvSpPr>
          <p:spPr>
            <a:xfrm>
              <a:off x="-1" y="243840"/>
              <a:ext cx="6339842" cy="433493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244" name="Line"/>
            <p:cNvSpPr/>
            <p:nvPr/>
          </p:nvSpPr>
          <p:spPr>
            <a:xfrm>
              <a:off x="0" y="243839"/>
              <a:ext cx="2939627" cy="568962"/>
            </a:xfrm>
            <a:prstGeom prst="line">
              <a:avLst/>
            </a:prstGeom>
            <a:noFill/>
            <a:ln w="254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246" name="Circle"/>
          <p:cNvSpPr/>
          <p:nvPr/>
        </p:nvSpPr>
        <p:spPr>
          <a:xfrm>
            <a:off x="4445144" y="5732634"/>
            <a:ext cx="144503" cy="1445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247" name="Circle"/>
          <p:cNvSpPr/>
          <p:nvPr/>
        </p:nvSpPr>
        <p:spPr>
          <a:xfrm>
            <a:off x="5047236" y="6885641"/>
            <a:ext cx="144504" cy="144504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 advAuto="0"/>
      <p:bldP spid="245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Mapping from one camera to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Mapping from </a:t>
            </a:r>
            <a:r>
              <a:rPr lang="en-US" dirty="0"/>
              <a:t>O</a:t>
            </a:r>
            <a:r>
              <a:rPr dirty="0"/>
              <a:t>ne </a:t>
            </a:r>
            <a:r>
              <a:rPr lang="en-US" dirty="0"/>
              <a:t>C</a:t>
            </a:r>
            <a:r>
              <a:rPr dirty="0"/>
              <a:t>amera to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World to Screen coordinate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dirty="0"/>
                  <a:t>Letting p is on a plane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result is 3x3 (2D) homographs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1243261" lvl="1" indent="-762038"/>
                <a:r>
                  <a:rPr lang="en-US" dirty="0"/>
                  <a:t>8 degree of freedom</a:t>
                </a:r>
              </a:p>
            </p:txBody>
          </p:sp>
        </mc:Choice>
        <mc:Fallback xmlns="">
          <p:sp>
            <p:nvSpPr>
              <p:cNvPr id="554" name="World to Screen coordinat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30B237-256D-2F44-8DAC-AA09658B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850" y="4152013"/>
            <a:ext cx="4206409" cy="1095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EE6413-BC65-D649-AB8E-72E5AC6D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138" y="4393948"/>
            <a:ext cx="7503521" cy="42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4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Homographies of points and lin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Homographies</a:t>
            </a:r>
            <a:r>
              <a:rPr lang="en-US" dirty="0"/>
              <a:t> of Points and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" name="Computed by 3x3 matrix multiplica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Computed by 3x3 matrix multiplication</a:t>
                </a:r>
              </a:p>
              <a:p>
                <a:pPr lvl="1"/>
                <a:r>
                  <a:rPr lang="en-US" dirty="0"/>
                  <a:t>To transform a point: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𝑯𝒑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To transform a line: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 →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’=0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5" name="Computed by 3x3 matrix multiplic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6" name="0 = lp = lH-1Hp = lH-1p’ ⇒  l’ = lH-1…"/>
              <p:cNvSpPr txBox="1"/>
              <p:nvPr/>
            </p:nvSpPr>
            <p:spPr>
              <a:xfrm>
                <a:off x="915325" y="4399288"/>
                <a:ext cx="15172731" cy="21396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86700" tIns="86700" rIns="86700" bIns="86700">
                <a:spAutoFit/>
              </a:bodyPr>
              <a:lstStyle/>
              <a:p>
                <a:pPr marL="1625681" lvl="2" indent="-406420" algn="l" defTabSz="1219261">
                  <a:spcBef>
                    <a:spcPts val="533"/>
                  </a:spcBef>
                  <a:buSzPct val="100000"/>
                  <a:buChar char="–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0 =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1" i="1" dirty="0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4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4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𝒍</m:t>
                    </m:r>
                    <m:sSup>
                      <m:sSupPr>
                        <m:ctrlPr>
                          <a:rPr lang="en-US" sz="4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𝑯𝒑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𝒍</m:t>
                    </m:r>
                    <m:sSup>
                      <m:sSupPr>
                        <m:ctrlPr>
                          <a:rPr lang="en-US" sz="4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’ ⟹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sz="4400" b="1" i="1" dirty="0">
                        <a:latin typeface="Cambria Math" panose="02040503050406030204" pitchFamily="18" charset="0"/>
                      </a:rPr>
                      <m:t>𝒍</m:t>
                    </m:r>
                    <m:sSup>
                      <m:sSupPr>
                        <m:ctrlPr>
                          <a:rPr lang="en-US" sz="4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4400" b="1" dirty="0"/>
              </a:p>
              <a:p>
                <a:pPr marL="1625681" lvl="2" indent="-406420" algn="l" defTabSz="1219261">
                  <a:spcBef>
                    <a:spcPts val="533"/>
                  </a:spcBef>
                  <a:buSzPct val="100000"/>
                  <a:buChar char="–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4400" dirty="0"/>
                  <a:t>lines are transformed by</a:t>
                </a:r>
                <a:r>
                  <a:rPr lang="en-US" sz="4400" b="1" dirty="0"/>
                  <a:t> </a:t>
                </a:r>
                <a:r>
                  <a:rPr lang="en-US" sz="4400" dirty="0" err="1"/>
                  <a:t>postmultiplication</a:t>
                </a:r>
                <a:r>
                  <a:rPr lang="en-US" sz="44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4400" b="1" baseline="30500" dirty="0"/>
              </a:p>
              <a:p>
                <a:pPr marL="1625681" lvl="2" indent="-406420" algn="l" defTabSz="1219261">
                  <a:spcBef>
                    <a:spcPts val="533"/>
                  </a:spcBef>
                  <a:buSzPct val="100000"/>
                  <a:buChar char="–"/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4400" b="1" baseline="30500" dirty="0"/>
              </a:p>
            </p:txBody>
          </p:sp>
        </mc:Choice>
        <mc:Fallback xmlns="">
          <p:sp>
            <p:nvSpPr>
              <p:cNvPr id="666" name="0 = lp = lH-1Hp = lH-1p’ ⇒  l’ = lH-1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25" y="4399288"/>
                <a:ext cx="15172731" cy="2139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"/>
          <p:cNvSpPr/>
          <p:nvPr/>
        </p:nvSpPr>
        <p:spPr>
          <a:xfrm>
            <a:off x="12523523" y="902803"/>
            <a:ext cx="2312036" cy="3323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087"/>
                </a:lnTo>
                <a:lnTo>
                  <a:pt x="21600" y="21600"/>
                </a:lnTo>
                <a:lnTo>
                  <a:pt x="21600" y="75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86700" tIns="86700" rIns="86700" bIns="86700" numCol="1" anchor="ctr">
            <a:no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</p:txBody>
      </p:sp>
      <p:sp>
        <p:nvSpPr>
          <p:cNvPr id="634" name="Triangle"/>
          <p:cNvSpPr/>
          <p:nvPr/>
        </p:nvSpPr>
        <p:spPr>
          <a:xfrm>
            <a:off x="10982165" y="1625313"/>
            <a:ext cx="3612556" cy="245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788"/>
                </a:moveTo>
                <a:lnTo>
                  <a:pt x="9504" y="0"/>
                </a:lnTo>
                <a:lnTo>
                  <a:pt x="21600" y="21600"/>
                </a:lnTo>
                <a:lnTo>
                  <a:pt x="0" y="17788"/>
                </a:lnTo>
                <a:close/>
              </a:path>
            </a:pathLst>
          </a:custGeom>
          <a:solidFill>
            <a:srgbClr val="808080"/>
          </a:solidFill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35" name="Ideal points and lin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Points and 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6" name="Ideal point (“point at infinity”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Ideal point (“point at infinity”)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≅(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dirty="0"/>
                  <a:t> – parallel to image plane</a:t>
                </a:r>
              </a:p>
              <a:p>
                <a:pPr lvl="1"/>
                <a:r>
                  <a:rPr lang="en-US" dirty="0"/>
                  <a:t>It has infinite image coordinates</a:t>
                </a:r>
              </a:p>
              <a:p>
                <a:r>
                  <a:rPr lang="en-US" dirty="0"/>
                  <a:t> Ideal line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≅(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dirty="0"/>
                  <a:t> – parallel to image plane</a:t>
                </a:r>
              </a:p>
              <a:p>
                <a:pPr lvl="1"/>
                <a:r>
                  <a:rPr lang="en-US" dirty="0"/>
                  <a:t>Corresponds to a line in the image (finite coordinates)</a:t>
                </a:r>
              </a:p>
              <a:p>
                <a:pPr lvl="2"/>
                <a:r>
                  <a:rPr lang="en-US" dirty="0"/>
                  <a:t>goes through image origin (principle point)</a:t>
                </a:r>
              </a:p>
            </p:txBody>
          </p:sp>
        </mc:Choice>
        <mc:Fallback>
          <p:sp>
            <p:nvSpPr>
              <p:cNvPr id="636" name="Ideal point (“point at infinity”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7" name="Shape"/>
          <p:cNvSpPr/>
          <p:nvPr/>
        </p:nvSpPr>
        <p:spPr>
          <a:xfrm>
            <a:off x="4624069" y="902804"/>
            <a:ext cx="2312036" cy="3323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087"/>
                </a:lnTo>
                <a:lnTo>
                  <a:pt x="21600" y="21600"/>
                </a:lnTo>
                <a:lnTo>
                  <a:pt x="21600" y="75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38" name="Shape"/>
          <p:cNvSpPr/>
          <p:nvPr/>
        </p:nvSpPr>
        <p:spPr>
          <a:xfrm>
            <a:off x="3034545" y="1480811"/>
            <a:ext cx="2312037" cy="3323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087"/>
                </a:lnTo>
                <a:lnTo>
                  <a:pt x="21600" y="21600"/>
                </a:lnTo>
                <a:lnTo>
                  <a:pt x="21600" y="75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prstDash val="dash"/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39" name="Line"/>
          <p:cNvSpPr/>
          <p:nvPr/>
        </p:nvSpPr>
        <p:spPr>
          <a:xfrm flipV="1">
            <a:off x="3034544" y="3070336"/>
            <a:ext cx="1589526" cy="578010"/>
          </a:xfrm>
          <a:prstGeom prst="line">
            <a:avLst/>
          </a:prstGeom>
          <a:ln w="38100">
            <a:solidFill>
              <a:srgbClr val="3333CC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40" name="Line"/>
          <p:cNvSpPr/>
          <p:nvPr/>
        </p:nvSpPr>
        <p:spPr>
          <a:xfrm flipV="1">
            <a:off x="3034545" y="2636829"/>
            <a:ext cx="1" cy="101151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41" name="Line"/>
          <p:cNvSpPr/>
          <p:nvPr/>
        </p:nvSpPr>
        <p:spPr>
          <a:xfrm>
            <a:off x="3034547" y="3648345"/>
            <a:ext cx="867014" cy="43350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42" name="Line"/>
          <p:cNvSpPr/>
          <p:nvPr/>
        </p:nvSpPr>
        <p:spPr>
          <a:xfrm flipH="1">
            <a:off x="2312035" y="3648345"/>
            <a:ext cx="722511" cy="57801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43" name="Circle"/>
          <p:cNvSpPr/>
          <p:nvPr/>
        </p:nvSpPr>
        <p:spPr>
          <a:xfrm>
            <a:off x="2962294" y="3588136"/>
            <a:ext cx="144503" cy="14450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44" name="(sx,sy,0)"/>
          <p:cNvSpPr txBox="1"/>
          <p:nvPr/>
        </p:nvSpPr>
        <p:spPr>
          <a:xfrm>
            <a:off x="3491332" y="2506268"/>
            <a:ext cx="1723594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anchor="ctr">
            <a:spAutoFit/>
          </a:bodyPr>
          <a:lstStyle>
            <a:lvl1pPr defTabSz="914400">
              <a:defRPr sz="2400">
                <a:solidFill>
                  <a:srgbClr val="3333C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3200"/>
              <a:t>(sx,sy,0)</a:t>
            </a:r>
          </a:p>
        </p:txBody>
      </p:sp>
      <p:sp>
        <p:nvSpPr>
          <p:cNvPr id="645" name="-y"/>
          <p:cNvSpPr txBox="1"/>
          <p:nvPr/>
        </p:nvSpPr>
        <p:spPr>
          <a:xfrm>
            <a:off x="2468578" y="2347824"/>
            <a:ext cx="51653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-y</a:t>
            </a:r>
          </a:p>
        </p:txBody>
      </p:sp>
      <p:sp>
        <p:nvSpPr>
          <p:cNvPr id="646" name="x"/>
          <p:cNvSpPr txBox="1"/>
          <p:nvPr/>
        </p:nvSpPr>
        <p:spPr>
          <a:xfrm>
            <a:off x="3468051" y="3937349"/>
            <a:ext cx="380278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x</a:t>
            </a:r>
          </a:p>
        </p:txBody>
      </p:sp>
      <p:sp>
        <p:nvSpPr>
          <p:cNvPr id="647" name="-z"/>
          <p:cNvSpPr txBox="1"/>
          <p:nvPr/>
        </p:nvSpPr>
        <p:spPr>
          <a:xfrm>
            <a:off x="2312034" y="3964443"/>
            <a:ext cx="51653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-z</a:t>
            </a:r>
          </a:p>
        </p:txBody>
      </p:sp>
      <p:sp>
        <p:nvSpPr>
          <p:cNvPr id="648" name="image plane"/>
          <p:cNvSpPr txBox="1"/>
          <p:nvPr/>
        </p:nvSpPr>
        <p:spPr>
          <a:xfrm>
            <a:off x="5719877" y="4081851"/>
            <a:ext cx="240647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image plane</a:t>
            </a:r>
          </a:p>
        </p:txBody>
      </p:sp>
      <p:sp>
        <p:nvSpPr>
          <p:cNvPr id="650" name="Shape"/>
          <p:cNvSpPr/>
          <p:nvPr/>
        </p:nvSpPr>
        <p:spPr>
          <a:xfrm>
            <a:off x="10933998" y="1480811"/>
            <a:ext cx="2312038" cy="3323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087"/>
                </a:lnTo>
                <a:lnTo>
                  <a:pt x="21600" y="21600"/>
                </a:lnTo>
                <a:lnTo>
                  <a:pt x="21600" y="7513"/>
                </a:lnTo>
                <a:lnTo>
                  <a:pt x="0" y="0"/>
                </a:lnTo>
                <a:close/>
              </a:path>
            </a:pathLst>
          </a:custGeom>
          <a:noFill/>
          <a:ln w="25400" cap="flat">
            <a:solidFill>
              <a:srgbClr val="000000"/>
            </a:solidFill>
            <a:prstDash val="dash"/>
            <a:round/>
          </a:ln>
          <a:effectLst/>
        </p:spPr>
        <p:txBody>
          <a:bodyPr wrap="square" lIns="86700" tIns="86700" rIns="86700" bIns="86700" numCol="1" anchor="ctr">
            <a:no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51" name="Line"/>
          <p:cNvSpPr/>
          <p:nvPr/>
        </p:nvSpPr>
        <p:spPr>
          <a:xfrm flipV="1">
            <a:off x="10933998" y="2347825"/>
            <a:ext cx="626178" cy="1300521"/>
          </a:xfrm>
          <a:prstGeom prst="line">
            <a:avLst/>
          </a:prstGeom>
          <a:noFill/>
          <a:ln w="38100" cap="flat">
            <a:solidFill>
              <a:srgbClr val="3333CC"/>
            </a:solidFill>
            <a:prstDash val="solid"/>
            <a:round/>
            <a:tailEnd type="triangle" w="med" len="med"/>
          </a:ln>
          <a:effectLst/>
        </p:spPr>
        <p:txBody>
          <a:bodyPr wrap="square" lIns="86700" tIns="86700" rIns="86700" bIns="86700" numCol="1" anchor="t">
            <a:noAutofit/>
          </a:bodyPr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52" name="Line"/>
          <p:cNvSpPr/>
          <p:nvPr/>
        </p:nvSpPr>
        <p:spPr>
          <a:xfrm flipV="1">
            <a:off x="10933998" y="2636828"/>
            <a:ext cx="1" cy="101151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86700" tIns="86700" rIns="86700" bIns="86700" numCol="1" anchor="t">
            <a:noAutofit/>
          </a:bodyPr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53" name="Line"/>
          <p:cNvSpPr/>
          <p:nvPr/>
        </p:nvSpPr>
        <p:spPr>
          <a:xfrm>
            <a:off x="10933998" y="3648345"/>
            <a:ext cx="867015" cy="43350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86700" tIns="86700" rIns="86700" bIns="86700" numCol="1" anchor="t">
            <a:noAutofit/>
          </a:bodyPr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54" name="Line"/>
          <p:cNvSpPr/>
          <p:nvPr/>
        </p:nvSpPr>
        <p:spPr>
          <a:xfrm flipH="1">
            <a:off x="10211487" y="3648345"/>
            <a:ext cx="722513" cy="57801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86700" tIns="86700" rIns="86700" bIns="86700" numCol="1" anchor="t">
            <a:noAutofit/>
          </a:bodyPr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655" name="Circle"/>
          <p:cNvSpPr/>
          <p:nvPr/>
        </p:nvSpPr>
        <p:spPr>
          <a:xfrm>
            <a:off x="10861748" y="3588135"/>
            <a:ext cx="144503" cy="144504"/>
          </a:xfrm>
          <a:prstGeom prst="ellipse">
            <a:avLst/>
          </a:prstGeom>
          <a:solidFill>
            <a:srgbClr val="000000"/>
          </a:solidFill>
          <a:ln w="1270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86700" tIns="86700" rIns="86700" bIns="86700" numCol="1" anchor="ctr">
            <a:no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656" name="(a,b,0)"/>
          <p:cNvSpPr txBox="1"/>
          <p:nvPr/>
        </p:nvSpPr>
        <p:spPr>
          <a:xfrm>
            <a:off x="10863058" y="1810851"/>
            <a:ext cx="1358110" cy="66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ctr">
            <a:spAutoFit/>
          </a:bodyPr>
          <a:lstStyle>
            <a:lvl1pPr defTabSz="914400">
              <a:defRPr sz="2400">
                <a:solidFill>
                  <a:srgbClr val="3333C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3200"/>
              <a:t>(a,b,0)</a:t>
            </a:r>
          </a:p>
        </p:txBody>
      </p:sp>
      <p:sp>
        <p:nvSpPr>
          <p:cNvPr id="657" name="-y"/>
          <p:cNvSpPr txBox="1"/>
          <p:nvPr/>
        </p:nvSpPr>
        <p:spPr>
          <a:xfrm>
            <a:off x="10500492" y="2347825"/>
            <a:ext cx="516533" cy="66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-y</a:t>
            </a:r>
          </a:p>
        </p:txBody>
      </p:sp>
      <p:sp>
        <p:nvSpPr>
          <p:cNvPr id="658" name="x"/>
          <p:cNvSpPr txBox="1"/>
          <p:nvPr/>
        </p:nvSpPr>
        <p:spPr>
          <a:xfrm>
            <a:off x="11656510" y="4515358"/>
            <a:ext cx="380278" cy="66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x</a:t>
            </a:r>
          </a:p>
        </p:txBody>
      </p:sp>
      <p:sp>
        <p:nvSpPr>
          <p:cNvPr id="659" name="-z"/>
          <p:cNvSpPr txBox="1"/>
          <p:nvPr/>
        </p:nvSpPr>
        <p:spPr>
          <a:xfrm>
            <a:off x="10211488" y="3964444"/>
            <a:ext cx="516533" cy="66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-z</a:t>
            </a:r>
          </a:p>
        </p:txBody>
      </p:sp>
      <p:sp>
        <p:nvSpPr>
          <p:cNvPr id="660" name="image plane"/>
          <p:cNvSpPr txBox="1"/>
          <p:nvPr/>
        </p:nvSpPr>
        <p:spPr>
          <a:xfrm>
            <a:off x="13619332" y="4081852"/>
            <a:ext cx="2406472" cy="66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 numCol="1" anchor="t">
            <a:spAutoFit/>
          </a:bodyPr>
          <a:lstStyle>
            <a:lvl1pPr algn="l" defTabSz="914400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image plane</a:t>
            </a:r>
          </a:p>
        </p:txBody>
      </p:sp>
      <p:sp>
        <p:nvSpPr>
          <p:cNvPr id="662" name="Line"/>
          <p:cNvSpPr/>
          <p:nvPr/>
        </p:nvSpPr>
        <p:spPr>
          <a:xfrm>
            <a:off x="11957555" y="2383950"/>
            <a:ext cx="1336646" cy="1553401"/>
          </a:xfrm>
          <a:prstGeom prst="line">
            <a:avLst/>
          </a:prstGeom>
          <a:ln w="50800">
            <a:solidFill>
              <a:srgbClr val="3333CC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3D projective geometr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Projective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9" name="These concepts generalize naturally to 3D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These concepts generalize naturally to 3D</a:t>
                </a:r>
              </a:p>
              <a:p>
                <a:pPr lvl="1"/>
                <a:r>
                  <a:rPr lang="en-US" dirty="0"/>
                  <a:t>Homogeneous coordinates</a:t>
                </a:r>
              </a:p>
              <a:p>
                <a:pPr lvl="2"/>
                <a:r>
                  <a:rPr lang="en-US" dirty="0"/>
                  <a:t>Projective 3D points have four </a:t>
                </a:r>
                <a:r>
                  <a:rPr lang="en-US" dirty="0" err="1"/>
                  <a:t>coords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Duality</a:t>
                </a:r>
              </a:p>
              <a:p>
                <a:pPr lvl="2"/>
                <a:r>
                  <a:rPr lang="en-US" dirty="0"/>
                  <a:t>A plane N is also represented by a 4-vector</a:t>
                </a:r>
              </a:p>
              <a:p>
                <a:pPr lvl="2"/>
                <a:r>
                  <a:rPr lang="en-US" dirty="0"/>
                  <a:t>Points and planes are dual in 3D: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Projective transformations</a:t>
                </a:r>
              </a:p>
              <a:p>
                <a:pPr lvl="2"/>
                <a:r>
                  <a:rPr lang="en-US" dirty="0"/>
                  <a:t>Represented by 4x4 matrices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9" name="These concepts generalize naturally to 3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Vanishing poin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FD73C9-2204-CD41-99F0-2B0FDC0E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Vanishing point</a:t>
            </a:r>
          </a:p>
          <a:p>
            <a:pPr lvl="1"/>
            <a:r>
              <a:rPr lang="en-US" dirty="0"/>
              <a:t>projection of a point at infinity</a:t>
            </a:r>
          </a:p>
          <a:p>
            <a:endParaRPr lang="en-US" dirty="0"/>
          </a:p>
        </p:txBody>
      </p:sp>
      <p:sp>
        <p:nvSpPr>
          <p:cNvPr id="672" name="Line"/>
          <p:cNvSpPr/>
          <p:nvPr/>
        </p:nvSpPr>
        <p:spPr>
          <a:xfrm flipH="1">
            <a:off x="7320500" y="3862204"/>
            <a:ext cx="1" cy="2890044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73" name="Line"/>
          <p:cNvSpPr/>
          <p:nvPr/>
        </p:nvSpPr>
        <p:spPr>
          <a:xfrm>
            <a:off x="6164482" y="7908265"/>
            <a:ext cx="7225111" cy="1"/>
          </a:xfrm>
          <a:prstGeom prst="line">
            <a:avLst/>
          </a:prstGeom>
          <a:ln w="38100">
            <a:solidFill>
              <a:srgbClr val="0066FF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74" name="image plane"/>
          <p:cNvSpPr txBox="1"/>
          <p:nvPr/>
        </p:nvSpPr>
        <p:spPr>
          <a:xfrm>
            <a:off x="3852448" y="4295710"/>
            <a:ext cx="240647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image plane</a:t>
            </a:r>
          </a:p>
        </p:txBody>
      </p:sp>
      <p:sp>
        <p:nvSpPr>
          <p:cNvPr id="675" name="Line"/>
          <p:cNvSpPr/>
          <p:nvPr/>
        </p:nvSpPr>
        <p:spPr>
          <a:xfrm>
            <a:off x="5152967" y="4873719"/>
            <a:ext cx="722511" cy="28900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76" name="line on ground plane"/>
          <p:cNvSpPr txBox="1"/>
          <p:nvPr/>
        </p:nvSpPr>
        <p:spPr>
          <a:xfrm>
            <a:off x="7898508" y="8052766"/>
            <a:ext cx="3886046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line on ground plane</a:t>
            </a:r>
          </a:p>
        </p:txBody>
      </p:sp>
      <p:grpSp>
        <p:nvGrpSpPr>
          <p:cNvPr id="680" name="Group"/>
          <p:cNvGrpSpPr/>
          <p:nvPr/>
        </p:nvGrpSpPr>
        <p:grpSpPr>
          <a:xfrm>
            <a:off x="5297469" y="6029736"/>
            <a:ext cx="2601041" cy="1932718"/>
            <a:chOff x="0" y="0"/>
            <a:chExt cx="1950720" cy="1449493"/>
          </a:xfrm>
        </p:grpSpPr>
        <p:sp>
          <p:nvSpPr>
            <p:cNvPr id="677" name="Line"/>
            <p:cNvSpPr/>
            <p:nvPr/>
          </p:nvSpPr>
          <p:spPr>
            <a:xfrm>
              <a:off x="-1" y="0"/>
              <a:ext cx="1950722" cy="1408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678" name="Circle"/>
            <p:cNvSpPr/>
            <p:nvPr/>
          </p:nvSpPr>
          <p:spPr>
            <a:xfrm>
              <a:off x="1842346" y="1341120"/>
              <a:ext cx="108374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  <p:sp>
          <p:nvSpPr>
            <p:cNvPr id="679" name="Circle"/>
            <p:cNvSpPr/>
            <p:nvPr/>
          </p:nvSpPr>
          <p:spPr>
            <a:xfrm>
              <a:off x="778933" y="541866"/>
              <a:ext cx="108374" cy="108375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</p:grpSp>
      <p:grpSp>
        <p:nvGrpSpPr>
          <p:cNvPr id="684" name="Group"/>
          <p:cNvGrpSpPr/>
          <p:nvPr/>
        </p:nvGrpSpPr>
        <p:grpSpPr>
          <a:xfrm>
            <a:off x="5297469" y="6029736"/>
            <a:ext cx="4335067" cy="1938739"/>
            <a:chOff x="0" y="0"/>
            <a:chExt cx="3251200" cy="1454008"/>
          </a:xfrm>
        </p:grpSpPr>
        <p:sp>
          <p:nvSpPr>
            <p:cNvPr id="681" name="Line"/>
            <p:cNvSpPr/>
            <p:nvPr/>
          </p:nvSpPr>
          <p:spPr>
            <a:xfrm>
              <a:off x="-1" y="0"/>
              <a:ext cx="3251202" cy="1408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682" name="Circle"/>
            <p:cNvSpPr/>
            <p:nvPr/>
          </p:nvSpPr>
          <p:spPr>
            <a:xfrm>
              <a:off x="828604" y="318346"/>
              <a:ext cx="108374" cy="108375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  <p:sp>
          <p:nvSpPr>
            <p:cNvPr id="683" name="Circle"/>
            <p:cNvSpPr/>
            <p:nvPr/>
          </p:nvSpPr>
          <p:spPr>
            <a:xfrm>
              <a:off x="3142826" y="1345635"/>
              <a:ext cx="108375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5297468" y="6029736"/>
            <a:ext cx="7225111" cy="1938739"/>
            <a:chOff x="0" y="0"/>
            <a:chExt cx="5418666" cy="1454009"/>
          </a:xfrm>
        </p:grpSpPr>
        <p:sp>
          <p:nvSpPr>
            <p:cNvPr id="685" name="Line"/>
            <p:cNvSpPr/>
            <p:nvPr/>
          </p:nvSpPr>
          <p:spPr>
            <a:xfrm>
              <a:off x="0" y="-1"/>
              <a:ext cx="5418667" cy="14088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686" name="Circle"/>
            <p:cNvSpPr/>
            <p:nvPr/>
          </p:nvSpPr>
          <p:spPr>
            <a:xfrm>
              <a:off x="862471" y="162560"/>
              <a:ext cx="108374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  <p:sp>
          <p:nvSpPr>
            <p:cNvPr id="687" name="Circle"/>
            <p:cNvSpPr/>
            <p:nvPr/>
          </p:nvSpPr>
          <p:spPr>
            <a:xfrm>
              <a:off x="5310293" y="1345635"/>
              <a:ext cx="108374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</p:grpSp>
      <p:grpSp>
        <p:nvGrpSpPr>
          <p:cNvPr id="695" name="Group"/>
          <p:cNvGrpSpPr/>
          <p:nvPr/>
        </p:nvGrpSpPr>
        <p:grpSpPr>
          <a:xfrm>
            <a:off x="5297467" y="5089390"/>
            <a:ext cx="7369616" cy="2818877"/>
            <a:chOff x="-1" y="-18873"/>
            <a:chExt cx="5527042" cy="2114091"/>
          </a:xfrm>
        </p:grpSpPr>
        <p:sp>
          <p:nvSpPr>
            <p:cNvPr id="689" name="Line"/>
            <p:cNvSpPr/>
            <p:nvPr/>
          </p:nvSpPr>
          <p:spPr>
            <a:xfrm flipV="1">
              <a:off x="650240" y="686364"/>
              <a:ext cx="325120" cy="1408854"/>
            </a:xfrm>
            <a:prstGeom prst="line">
              <a:avLst/>
            </a:prstGeom>
            <a:noFill/>
            <a:ln w="38100" cap="flat">
              <a:solidFill>
                <a:srgbClr val="0066FF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grpSp>
          <p:nvGrpSpPr>
            <p:cNvPr id="692" name="Group"/>
            <p:cNvGrpSpPr/>
            <p:nvPr/>
          </p:nvGrpSpPr>
          <p:grpSpPr>
            <a:xfrm>
              <a:off x="-1" y="623146"/>
              <a:ext cx="5527042" cy="108375"/>
              <a:chOff x="0" y="0"/>
              <a:chExt cx="5527040" cy="108373"/>
            </a:xfrm>
          </p:grpSpPr>
          <p:sp>
            <p:nvSpPr>
              <p:cNvPr id="690" name="Line"/>
              <p:cNvSpPr/>
              <p:nvPr/>
            </p:nvSpPr>
            <p:spPr>
              <a:xfrm>
                <a:off x="0" y="63217"/>
                <a:ext cx="552704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800"/>
              </a:p>
            </p:txBody>
          </p:sp>
          <p:sp>
            <p:nvSpPr>
              <p:cNvPr id="691" name="Circle"/>
              <p:cNvSpPr/>
              <p:nvPr/>
            </p:nvSpPr>
            <p:spPr>
              <a:xfrm>
                <a:off x="927946" y="0"/>
                <a:ext cx="108374" cy="108374"/>
              </a:xfrm>
              <a:prstGeom prst="ellipse">
                <a:avLst/>
              </a:prstGeom>
              <a:solidFill>
                <a:srgbClr val="0066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ctr">
                <a:noAutofit/>
              </a:bodyPr>
              <a:lstStyle/>
              <a:p>
                <a:pPr algn="l" defTabSz="1219261">
                  <a:defRPr sz="240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pPr>
                <a:endParaRPr sz="4000"/>
              </a:p>
            </p:txBody>
          </p:sp>
        </p:grpSp>
        <p:sp>
          <p:nvSpPr>
            <p:cNvPr id="693" name="vanishing point v"/>
            <p:cNvSpPr txBox="1"/>
            <p:nvPr/>
          </p:nvSpPr>
          <p:spPr>
            <a:xfrm>
              <a:off x="1793567" y="-18873"/>
              <a:ext cx="2437165" cy="500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/>
            <a:p>
              <a:pPr algn="l" defTabSz="1219261">
                <a:defRPr sz="18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r>
                <a:rPr sz="3200" dirty="0"/>
                <a:t>vanishing point </a:t>
              </a:r>
              <a:r>
                <a:rPr sz="3200" b="1" dirty="0"/>
                <a:t>v</a:t>
              </a:r>
            </a:p>
          </p:txBody>
        </p:sp>
        <p:sp>
          <p:nvSpPr>
            <p:cNvPr id="694" name="Line"/>
            <p:cNvSpPr/>
            <p:nvPr/>
          </p:nvSpPr>
          <p:spPr>
            <a:xfrm flipH="1">
              <a:off x="1092764" y="334151"/>
              <a:ext cx="541868" cy="2709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</p:grpSp>
      <p:sp>
        <p:nvSpPr>
          <p:cNvPr id="696" name="Line"/>
          <p:cNvSpPr/>
          <p:nvPr/>
        </p:nvSpPr>
        <p:spPr>
          <a:xfrm flipH="1">
            <a:off x="5730976" y="5451726"/>
            <a:ext cx="1" cy="289004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97" name="Line"/>
          <p:cNvSpPr/>
          <p:nvPr/>
        </p:nvSpPr>
        <p:spPr>
          <a:xfrm flipV="1">
            <a:off x="5730975" y="6752246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98" name="Line"/>
          <p:cNvSpPr/>
          <p:nvPr/>
        </p:nvSpPr>
        <p:spPr>
          <a:xfrm flipV="1">
            <a:off x="5730975" y="3862203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699" name="Circle"/>
          <p:cNvSpPr/>
          <p:nvPr/>
        </p:nvSpPr>
        <p:spPr>
          <a:xfrm>
            <a:off x="5180061" y="5948454"/>
            <a:ext cx="144503" cy="14450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4000"/>
          </a:p>
        </p:txBody>
      </p:sp>
      <p:sp>
        <p:nvSpPr>
          <p:cNvPr id="700" name="Vanishing point…"/>
          <p:cNvSpPr txBox="1"/>
          <p:nvPr/>
        </p:nvSpPr>
        <p:spPr>
          <a:xfrm>
            <a:off x="1300518" y="5475882"/>
            <a:ext cx="14739226" cy="749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>
            <a:lvl1pPr marL="342900" indent="-342900" algn="l" defTabSz="914400">
              <a:spcBef>
                <a:spcPts val="400"/>
              </a:spcBef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01700" indent="-444500" algn="l" defTabSz="914400">
              <a:spcBef>
                <a:spcPts val="400"/>
              </a:spcBef>
              <a:buSzPct val="100000"/>
              <a:buChar char="•"/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</a:lstStyle>
          <a:p>
            <a:endParaRPr sz="3734" dirty="0"/>
          </a:p>
        </p:txBody>
      </p:sp>
      <p:sp>
        <p:nvSpPr>
          <p:cNvPr id="701" name="camera…"/>
          <p:cNvSpPr txBox="1"/>
          <p:nvPr/>
        </p:nvSpPr>
        <p:spPr>
          <a:xfrm>
            <a:off x="3888827" y="6141124"/>
            <a:ext cx="1540853" cy="145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defTabSz="1219261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camera</a:t>
            </a:r>
          </a:p>
          <a:p>
            <a:pPr defTabSz="1219261">
              <a:lnSpc>
                <a:spcPct val="80000"/>
              </a:lnSpc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center</a:t>
            </a:r>
          </a:p>
          <a:p>
            <a:pPr defTabSz="1219261">
              <a:lnSpc>
                <a:spcPct val="80000"/>
              </a:lnSpc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b="1"/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 animBg="1" advAuto="0"/>
      <p:bldP spid="684" grpId="0" animBg="1" advAuto="0"/>
      <p:bldP spid="688" grpId="0" animBg="1" advAuto="0"/>
      <p:bldP spid="695" grpId="0" animBg="1" advAuto="0"/>
      <p:bldP spid="700" grpId="0" build="p" bldLvl="5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Vanishing poin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points</a:t>
            </a:r>
          </a:p>
        </p:txBody>
      </p:sp>
      <p:sp>
        <p:nvSpPr>
          <p:cNvPr id="704" name="Properties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Properties</a:t>
            </a:r>
          </a:p>
          <a:p>
            <a:pPr lvl="1"/>
            <a:r>
              <a:rPr lang="en-US" sz="4400" dirty="0"/>
              <a:t>Any two parallel lines have the same vanishing point v</a:t>
            </a:r>
          </a:p>
          <a:p>
            <a:pPr lvl="1"/>
            <a:r>
              <a:rPr lang="en-US" sz="4400" dirty="0"/>
              <a:t>The ray from C through v is parallel to the lines</a:t>
            </a:r>
          </a:p>
          <a:p>
            <a:pPr lvl="1"/>
            <a:r>
              <a:rPr lang="en-US" sz="4400" dirty="0"/>
              <a:t>An image may have more than one vanishing point</a:t>
            </a:r>
          </a:p>
          <a:p>
            <a:pPr lvl="2"/>
            <a:r>
              <a:rPr lang="en-US" sz="3600" dirty="0"/>
              <a:t>in fact every pixel is a potential vanishing point</a:t>
            </a:r>
          </a:p>
          <a:p>
            <a:endParaRPr lang="en-US" sz="4800" dirty="0"/>
          </a:p>
        </p:txBody>
      </p:sp>
      <p:sp>
        <p:nvSpPr>
          <p:cNvPr id="705" name="Line"/>
          <p:cNvSpPr/>
          <p:nvPr/>
        </p:nvSpPr>
        <p:spPr>
          <a:xfrm flipH="1">
            <a:off x="9799165" y="5256015"/>
            <a:ext cx="1" cy="2890044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06" name="Line"/>
          <p:cNvSpPr/>
          <p:nvPr/>
        </p:nvSpPr>
        <p:spPr>
          <a:xfrm>
            <a:off x="8643147" y="9302076"/>
            <a:ext cx="7225111" cy="1"/>
          </a:xfrm>
          <a:prstGeom prst="line">
            <a:avLst/>
          </a:prstGeom>
          <a:ln w="38100">
            <a:solidFill>
              <a:srgbClr val="0066FF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07" name="image plane"/>
          <p:cNvSpPr txBox="1"/>
          <p:nvPr/>
        </p:nvSpPr>
        <p:spPr>
          <a:xfrm>
            <a:off x="6331113" y="5689521"/>
            <a:ext cx="240647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image plane</a:t>
            </a:r>
          </a:p>
        </p:txBody>
      </p:sp>
      <p:sp>
        <p:nvSpPr>
          <p:cNvPr id="708" name="camera…"/>
          <p:cNvSpPr txBox="1"/>
          <p:nvPr/>
        </p:nvSpPr>
        <p:spPr>
          <a:xfrm>
            <a:off x="6367492" y="7534935"/>
            <a:ext cx="1540853" cy="145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defTabSz="1219261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camera</a:t>
            </a:r>
          </a:p>
          <a:p>
            <a:pPr defTabSz="1219261">
              <a:lnSpc>
                <a:spcPct val="80000"/>
              </a:lnSpc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center</a:t>
            </a:r>
          </a:p>
          <a:p>
            <a:pPr defTabSz="1219261">
              <a:lnSpc>
                <a:spcPct val="80000"/>
              </a:lnSpc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b="1"/>
              <a:t>C</a:t>
            </a:r>
          </a:p>
        </p:txBody>
      </p:sp>
      <p:sp>
        <p:nvSpPr>
          <p:cNvPr id="709" name="Line"/>
          <p:cNvSpPr/>
          <p:nvPr/>
        </p:nvSpPr>
        <p:spPr>
          <a:xfrm>
            <a:off x="7631632" y="6267530"/>
            <a:ext cx="722511" cy="28900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10" name="line on ground plane"/>
          <p:cNvSpPr txBox="1"/>
          <p:nvPr/>
        </p:nvSpPr>
        <p:spPr>
          <a:xfrm>
            <a:off x="10377173" y="9230010"/>
            <a:ext cx="3886046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line on ground plane</a:t>
            </a:r>
          </a:p>
        </p:txBody>
      </p:sp>
      <p:sp>
        <p:nvSpPr>
          <p:cNvPr id="711" name="Line"/>
          <p:cNvSpPr/>
          <p:nvPr/>
        </p:nvSpPr>
        <p:spPr>
          <a:xfrm flipV="1">
            <a:off x="8643147" y="7423548"/>
            <a:ext cx="433508" cy="1878529"/>
          </a:xfrm>
          <a:prstGeom prst="line">
            <a:avLst/>
          </a:prstGeom>
          <a:ln w="38100">
            <a:solidFill>
              <a:srgbClr val="0066FF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grpSp>
        <p:nvGrpSpPr>
          <p:cNvPr id="714" name="Group"/>
          <p:cNvGrpSpPr/>
          <p:nvPr/>
        </p:nvGrpSpPr>
        <p:grpSpPr>
          <a:xfrm>
            <a:off x="7776134" y="7339254"/>
            <a:ext cx="7369613" cy="144503"/>
            <a:chOff x="0" y="0"/>
            <a:chExt cx="5527040" cy="108373"/>
          </a:xfrm>
        </p:grpSpPr>
        <p:sp>
          <p:nvSpPr>
            <p:cNvPr id="712" name="Line"/>
            <p:cNvSpPr/>
            <p:nvPr/>
          </p:nvSpPr>
          <p:spPr>
            <a:xfrm>
              <a:off x="0" y="63217"/>
              <a:ext cx="552704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713" name="Circle"/>
            <p:cNvSpPr/>
            <p:nvPr/>
          </p:nvSpPr>
          <p:spPr>
            <a:xfrm>
              <a:off x="927946" y="0"/>
              <a:ext cx="108374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4000"/>
            </a:p>
          </p:txBody>
        </p:sp>
      </p:grpSp>
      <p:sp>
        <p:nvSpPr>
          <p:cNvPr id="715" name="vanishing point v"/>
          <p:cNvSpPr txBox="1"/>
          <p:nvPr/>
        </p:nvSpPr>
        <p:spPr>
          <a:xfrm>
            <a:off x="9817228" y="6508366"/>
            <a:ext cx="3249653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/>
          <a:p>
            <a:pPr algn="l" defTabSz="1219261">
              <a:defRPr sz="1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vanishing point </a:t>
            </a:r>
            <a:r>
              <a:rPr sz="3200" b="1"/>
              <a:t>v</a:t>
            </a:r>
          </a:p>
        </p:txBody>
      </p:sp>
      <p:sp>
        <p:nvSpPr>
          <p:cNvPr id="716" name="Line"/>
          <p:cNvSpPr/>
          <p:nvPr/>
        </p:nvSpPr>
        <p:spPr>
          <a:xfrm flipH="1">
            <a:off x="9233196" y="6953916"/>
            <a:ext cx="722513" cy="36125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17" name="Line"/>
          <p:cNvSpPr/>
          <p:nvPr/>
        </p:nvSpPr>
        <p:spPr>
          <a:xfrm flipH="1">
            <a:off x="8209641" y="6845537"/>
            <a:ext cx="1" cy="289004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18" name="Line"/>
          <p:cNvSpPr/>
          <p:nvPr/>
        </p:nvSpPr>
        <p:spPr>
          <a:xfrm flipV="1">
            <a:off x="8209640" y="8146057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19" name="Line"/>
          <p:cNvSpPr/>
          <p:nvPr/>
        </p:nvSpPr>
        <p:spPr>
          <a:xfrm flipV="1">
            <a:off x="8209640" y="5256014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800"/>
          </a:p>
        </p:txBody>
      </p:sp>
      <p:sp>
        <p:nvSpPr>
          <p:cNvPr id="720" name="Circle"/>
          <p:cNvSpPr/>
          <p:nvPr/>
        </p:nvSpPr>
        <p:spPr>
          <a:xfrm>
            <a:off x="7658726" y="7342265"/>
            <a:ext cx="144503" cy="14450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4000"/>
          </a:p>
        </p:txBody>
      </p:sp>
      <p:grpSp>
        <p:nvGrpSpPr>
          <p:cNvPr id="724" name="Group"/>
          <p:cNvGrpSpPr/>
          <p:nvPr/>
        </p:nvGrpSpPr>
        <p:grpSpPr>
          <a:xfrm>
            <a:off x="9076654" y="7423546"/>
            <a:ext cx="7658619" cy="1582805"/>
            <a:chOff x="0" y="-1"/>
            <a:chExt cx="5743787" cy="1187065"/>
          </a:xfrm>
        </p:grpSpPr>
        <p:sp>
          <p:nvSpPr>
            <p:cNvPr id="721" name="Line"/>
            <p:cNvSpPr/>
            <p:nvPr/>
          </p:nvSpPr>
          <p:spPr>
            <a:xfrm flipH="1" flipV="1">
              <a:off x="0" y="-1"/>
              <a:ext cx="325121" cy="758615"/>
            </a:xfrm>
            <a:prstGeom prst="line">
              <a:avLst/>
            </a:prstGeom>
            <a:noFill/>
            <a:ln w="38100" cap="flat">
              <a:solidFill>
                <a:srgbClr val="0066FF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722" name="Line"/>
            <p:cNvSpPr/>
            <p:nvPr/>
          </p:nvSpPr>
          <p:spPr>
            <a:xfrm>
              <a:off x="325120" y="758613"/>
              <a:ext cx="5418667" cy="1"/>
            </a:xfrm>
            <a:prstGeom prst="line">
              <a:avLst/>
            </a:prstGeom>
            <a:noFill/>
            <a:ln w="38100" cap="flat">
              <a:solidFill>
                <a:srgbClr val="0066FF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800"/>
            </a:p>
          </p:txBody>
        </p:sp>
        <p:sp>
          <p:nvSpPr>
            <p:cNvPr id="723" name="line on ground plane"/>
            <p:cNvSpPr txBox="1"/>
            <p:nvPr/>
          </p:nvSpPr>
          <p:spPr>
            <a:xfrm>
              <a:off x="1192106" y="686428"/>
              <a:ext cx="2914445" cy="500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6700" tIns="86700" rIns="86700" bIns="86700" numCol="1" anchor="t">
              <a:spAutoFit/>
            </a:bodyPr>
            <a:lstStyle>
              <a:lvl1pPr algn="l" defTabSz="914400">
                <a:defRPr sz="18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 dirty="0"/>
                <a:t>line on ground plane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Vanishing lin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lines</a:t>
            </a:r>
          </a:p>
        </p:txBody>
      </p:sp>
      <p:sp>
        <p:nvSpPr>
          <p:cNvPr id="729" name="Multiple Vanishing Points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Vanishing Points</a:t>
            </a:r>
          </a:p>
          <a:p>
            <a:pPr lvl="1"/>
            <a:r>
              <a:rPr lang="en-US" dirty="0"/>
              <a:t>Any set of parallel lines on the plane define a vanishing point</a:t>
            </a:r>
          </a:p>
          <a:p>
            <a:pPr lvl="1"/>
            <a:r>
              <a:rPr lang="en-US" dirty="0"/>
              <a:t>The union of all of vanishing points from lines on the same plane is the vanishing line</a:t>
            </a:r>
          </a:p>
          <a:p>
            <a:pPr lvl="2"/>
            <a:r>
              <a:rPr lang="en-US" dirty="0"/>
              <a:t>For the ground plane, this is called the horizon</a:t>
            </a:r>
          </a:p>
        </p:txBody>
      </p:sp>
      <p:sp>
        <p:nvSpPr>
          <p:cNvPr id="731" name="Line"/>
          <p:cNvSpPr/>
          <p:nvPr/>
        </p:nvSpPr>
        <p:spPr>
          <a:xfrm>
            <a:off x="5008957" y="6113874"/>
            <a:ext cx="7947621" cy="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32" name="Line"/>
          <p:cNvSpPr/>
          <p:nvPr/>
        </p:nvSpPr>
        <p:spPr>
          <a:xfrm flipV="1">
            <a:off x="8910517" y="6113874"/>
            <a:ext cx="3034547" cy="3034547"/>
          </a:xfrm>
          <a:prstGeom prst="line">
            <a:avLst/>
          </a:prstGeom>
          <a:ln w="12700">
            <a:solidFill>
              <a:srgbClr val="0099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grpSp>
        <p:nvGrpSpPr>
          <p:cNvPr id="739" name="Group"/>
          <p:cNvGrpSpPr/>
          <p:nvPr/>
        </p:nvGrpSpPr>
        <p:grpSpPr>
          <a:xfrm>
            <a:off x="5875970" y="6113874"/>
            <a:ext cx="5382708" cy="3034547"/>
            <a:chOff x="0" y="0"/>
            <a:chExt cx="4036906" cy="2275840"/>
          </a:xfrm>
        </p:grpSpPr>
        <p:sp>
          <p:nvSpPr>
            <p:cNvPr id="733" name="Line"/>
            <p:cNvSpPr/>
            <p:nvPr/>
          </p:nvSpPr>
          <p:spPr>
            <a:xfrm>
              <a:off x="-1" y="0"/>
              <a:ext cx="2275841" cy="227584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34" name="Line"/>
            <p:cNvSpPr/>
            <p:nvPr/>
          </p:nvSpPr>
          <p:spPr>
            <a:xfrm>
              <a:off x="-1" y="0"/>
              <a:ext cx="2926081" cy="162560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35" name="Line"/>
            <p:cNvSpPr/>
            <p:nvPr/>
          </p:nvSpPr>
          <p:spPr>
            <a:xfrm>
              <a:off x="-1" y="0"/>
              <a:ext cx="3359575" cy="1192107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36" name="Line"/>
            <p:cNvSpPr/>
            <p:nvPr/>
          </p:nvSpPr>
          <p:spPr>
            <a:xfrm>
              <a:off x="-1" y="0"/>
              <a:ext cx="3684695" cy="866987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37" name="Line"/>
            <p:cNvSpPr/>
            <p:nvPr/>
          </p:nvSpPr>
          <p:spPr>
            <a:xfrm>
              <a:off x="-1" y="0"/>
              <a:ext cx="3901442" cy="65024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38" name="Line"/>
            <p:cNvSpPr/>
            <p:nvPr/>
          </p:nvSpPr>
          <p:spPr>
            <a:xfrm>
              <a:off x="0" y="-1"/>
              <a:ext cx="4036907" cy="501229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grpSp>
        <p:nvGrpSpPr>
          <p:cNvPr id="745" name="Group"/>
          <p:cNvGrpSpPr/>
          <p:nvPr/>
        </p:nvGrpSpPr>
        <p:grpSpPr>
          <a:xfrm>
            <a:off x="6562355" y="6113874"/>
            <a:ext cx="5382708" cy="2167535"/>
            <a:chOff x="0" y="0"/>
            <a:chExt cx="4036906" cy="1625600"/>
          </a:xfrm>
        </p:grpSpPr>
        <p:sp>
          <p:nvSpPr>
            <p:cNvPr id="740" name="Line"/>
            <p:cNvSpPr/>
            <p:nvPr/>
          </p:nvSpPr>
          <p:spPr>
            <a:xfrm flipH="1">
              <a:off x="1110826" y="-1"/>
              <a:ext cx="2926081" cy="1625602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41" name="Line"/>
            <p:cNvSpPr/>
            <p:nvPr/>
          </p:nvSpPr>
          <p:spPr>
            <a:xfrm flipH="1">
              <a:off x="677333" y="0"/>
              <a:ext cx="3359574" cy="1192107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42" name="Line"/>
            <p:cNvSpPr/>
            <p:nvPr/>
          </p:nvSpPr>
          <p:spPr>
            <a:xfrm flipH="1">
              <a:off x="352213" y="-1"/>
              <a:ext cx="3684694" cy="866988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43" name="Line"/>
            <p:cNvSpPr/>
            <p:nvPr/>
          </p:nvSpPr>
          <p:spPr>
            <a:xfrm flipH="1">
              <a:off x="135466" y="-1"/>
              <a:ext cx="3901441" cy="650242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44" name="Line"/>
            <p:cNvSpPr/>
            <p:nvPr/>
          </p:nvSpPr>
          <p:spPr>
            <a:xfrm flipH="1">
              <a:off x="-1" y="0"/>
              <a:ext cx="4036908" cy="501227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746" name="Circle"/>
          <p:cNvSpPr/>
          <p:nvPr/>
        </p:nvSpPr>
        <p:spPr>
          <a:xfrm>
            <a:off x="11872812" y="6041623"/>
            <a:ext cx="144503" cy="144503"/>
          </a:xfrm>
          <a:prstGeom prst="ellipse">
            <a:avLst/>
          </a:prstGeom>
          <a:solidFill>
            <a:srgbClr val="0099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747" name="Circle"/>
          <p:cNvSpPr/>
          <p:nvPr/>
        </p:nvSpPr>
        <p:spPr>
          <a:xfrm>
            <a:off x="5821782" y="6035602"/>
            <a:ext cx="144503" cy="144504"/>
          </a:xfrm>
          <a:prstGeom prst="ellipse">
            <a:avLst/>
          </a:prstGeom>
          <a:solidFill>
            <a:srgbClr val="0066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748" name="v1"/>
          <p:cNvSpPr txBox="1"/>
          <p:nvPr/>
        </p:nvSpPr>
        <p:spPr>
          <a:xfrm>
            <a:off x="5442465" y="5391363"/>
            <a:ext cx="722511" cy="626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algn="l" defTabSz="1219261">
              <a:defRPr sz="22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2933" b="1"/>
              <a:t>v</a:t>
            </a:r>
            <a:r>
              <a:rPr sz="2933" b="1" baseline="-19818"/>
              <a:t>1</a:t>
            </a:r>
          </a:p>
        </p:txBody>
      </p:sp>
      <p:sp>
        <p:nvSpPr>
          <p:cNvPr id="749" name="v2"/>
          <p:cNvSpPr txBox="1"/>
          <p:nvPr/>
        </p:nvSpPr>
        <p:spPr>
          <a:xfrm>
            <a:off x="11800559" y="5391363"/>
            <a:ext cx="722513" cy="626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algn="l" defTabSz="1219261">
              <a:defRPr sz="22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2933" b="1"/>
              <a:t>v</a:t>
            </a:r>
            <a:r>
              <a:rPr sz="2933" b="1" baseline="-19818"/>
              <a:t>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Vanishing lin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lines</a:t>
            </a:r>
          </a:p>
        </p:txBody>
      </p:sp>
      <p:sp>
        <p:nvSpPr>
          <p:cNvPr id="752" name="Multiple Vanishing Points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Vanishing Points</a:t>
            </a:r>
          </a:p>
          <a:p>
            <a:pPr lvl="1"/>
            <a:r>
              <a:rPr lang="en-US" dirty="0"/>
              <a:t>Different planes define different vanishing lines</a:t>
            </a:r>
          </a:p>
        </p:txBody>
      </p:sp>
      <p:sp>
        <p:nvSpPr>
          <p:cNvPr id="753" name="Rectangle"/>
          <p:cNvSpPr/>
          <p:nvPr/>
        </p:nvSpPr>
        <p:spPr>
          <a:xfrm>
            <a:off x="4479567" y="3983011"/>
            <a:ext cx="7947621" cy="49130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754" name="Line"/>
          <p:cNvSpPr/>
          <p:nvPr/>
        </p:nvSpPr>
        <p:spPr>
          <a:xfrm flipV="1">
            <a:off x="5503454" y="3887852"/>
            <a:ext cx="5264642" cy="5040176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55" name="Line"/>
          <p:cNvSpPr/>
          <p:nvPr/>
        </p:nvSpPr>
        <p:spPr>
          <a:xfrm>
            <a:off x="6133475" y="8334216"/>
            <a:ext cx="4290592" cy="88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56" name="Line"/>
          <p:cNvSpPr/>
          <p:nvPr/>
        </p:nvSpPr>
        <p:spPr>
          <a:xfrm flipV="1">
            <a:off x="10423306" y="4131688"/>
            <a:ext cx="88143" cy="429059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57" name="Line"/>
          <p:cNvSpPr/>
          <p:nvPr/>
        </p:nvSpPr>
        <p:spPr>
          <a:xfrm flipV="1">
            <a:off x="6132925" y="7195281"/>
            <a:ext cx="4315776" cy="11377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58" name="Line"/>
          <p:cNvSpPr/>
          <p:nvPr/>
        </p:nvSpPr>
        <p:spPr>
          <a:xfrm flipV="1">
            <a:off x="6133562" y="6377230"/>
            <a:ext cx="4332564" cy="19550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59" name="Line"/>
          <p:cNvSpPr/>
          <p:nvPr/>
        </p:nvSpPr>
        <p:spPr>
          <a:xfrm flipV="1">
            <a:off x="6133288" y="5766703"/>
            <a:ext cx="4345155" cy="25679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60" name="Line"/>
          <p:cNvSpPr/>
          <p:nvPr/>
        </p:nvSpPr>
        <p:spPr>
          <a:xfrm flipV="1">
            <a:off x="6132101" y="5357677"/>
            <a:ext cx="4353550" cy="297656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61" name="Line"/>
          <p:cNvSpPr/>
          <p:nvPr/>
        </p:nvSpPr>
        <p:spPr>
          <a:xfrm flipV="1">
            <a:off x="6132721" y="5087994"/>
            <a:ext cx="4346289" cy="324499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grpSp>
        <p:nvGrpSpPr>
          <p:cNvPr id="767" name="Group"/>
          <p:cNvGrpSpPr/>
          <p:nvPr/>
        </p:nvGrpSpPr>
        <p:grpSpPr>
          <a:xfrm>
            <a:off x="7090963" y="4131217"/>
            <a:ext cx="3420750" cy="4265409"/>
            <a:chOff x="0" y="0"/>
            <a:chExt cx="2565482" cy="3198958"/>
          </a:xfrm>
        </p:grpSpPr>
        <p:sp>
          <p:nvSpPr>
            <p:cNvPr id="762" name="Line"/>
            <p:cNvSpPr/>
            <p:nvPr/>
          </p:nvSpPr>
          <p:spPr>
            <a:xfrm flipH="1">
              <a:off x="1579995" y="0"/>
              <a:ext cx="985488" cy="31989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63" name="Line"/>
            <p:cNvSpPr/>
            <p:nvPr/>
          </p:nvSpPr>
          <p:spPr>
            <a:xfrm flipH="1">
              <a:off x="967072" y="0"/>
              <a:ext cx="1598411" cy="31863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64" name="Line"/>
            <p:cNvSpPr/>
            <p:nvPr/>
          </p:nvSpPr>
          <p:spPr>
            <a:xfrm flipH="1">
              <a:off x="507380" y="0"/>
              <a:ext cx="2058103" cy="31769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65" name="Line"/>
            <p:cNvSpPr/>
            <p:nvPr/>
          </p:nvSpPr>
          <p:spPr>
            <a:xfrm flipH="1">
              <a:off x="200918" y="-1"/>
              <a:ext cx="2364565" cy="31706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-1" y="0"/>
              <a:ext cx="2565484" cy="31569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</p:grpSp>
      <p:sp>
        <p:nvSpPr>
          <p:cNvPr id="768" name="Circle"/>
          <p:cNvSpPr/>
          <p:nvPr/>
        </p:nvSpPr>
        <p:spPr>
          <a:xfrm rot="18970611">
            <a:off x="10440282" y="4058273"/>
            <a:ext cx="144503" cy="144503"/>
          </a:xfrm>
          <a:prstGeom prst="ellipse">
            <a:avLst/>
          </a:prstGeom>
          <a:solidFill>
            <a:srgbClr val="0066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769" name="Circle"/>
          <p:cNvSpPr/>
          <p:nvPr/>
        </p:nvSpPr>
        <p:spPr>
          <a:xfrm rot="18970611">
            <a:off x="6069091" y="8242816"/>
            <a:ext cx="144504" cy="144503"/>
          </a:xfrm>
          <a:prstGeom prst="ellipse">
            <a:avLst/>
          </a:prstGeom>
          <a:solidFill>
            <a:srgbClr val="0066FF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omputing vanishing po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Computing vanishing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9275B-F85E-9044-9C51-ED567473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2" name="Line"/>
          <p:cNvSpPr/>
          <p:nvPr/>
        </p:nvSpPr>
        <p:spPr>
          <a:xfrm flipH="1">
            <a:off x="6309847" y="4511909"/>
            <a:ext cx="1" cy="2890044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73" name="Line"/>
          <p:cNvSpPr/>
          <p:nvPr/>
        </p:nvSpPr>
        <p:spPr>
          <a:xfrm>
            <a:off x="5153829" y="8557970"/>
            <a:ext cx="7225111" cy="1"/>
          </a:xfrm>
          <a:prstGeom prst="line">
            <a:avLst/>
          </a:prstGeom>
          <a:ln w="38100">
            <a:solidFill>
              <a:srgbClr val="0066FF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74" name="Line"/>
          <p:cNvSpPr/>
          <p:nvPr/>
        </p:nvSpPr>
        <p:spPr>
          <a:xfrm flipV="1">
            <a:off x="5153829" y="6679442"/>
            <a:ext cx="433508" cy="1878529"/>
          </a:xfrm>
          <a:prstGeom prst="line">
            <a:avLst/>
          </a:prstGeom>
          <a:ln w="38100">
            <a:solidFill>
              <a:srgbClr val="0066FF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grpSp>
        <p:nvGrpSpPr>
          <p:cNvPr id="777" name="Group"/>
          <p:cNvGrpSpPr/>
          <p:nvPr/>
        </p:nvGrpSpPr>
        <p:grpSpPr>
          <a:xfrm>
            <a:off x="4286816" y="6595148"/>
            <a:ext cx="7369613" cy="144503"/>
            <a:chOff x="0" y="0"/>
            <a:chExt cx="5527040" cy="108373"/>
          </a:xfrm>
        </p:grpSpPr>
        <p:sp>
          <p:nvSpPr>
            <p:cNvPr id="775" name="Line"/>
            <p:cNvSpPr/>
            <p:nvPr/>
          </p:nvSpPr>
          <p:spPr>
            <a:xfrm>
              <a:off x="0" y="63217"/>
              <a:ext cx="552704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86700" tIns="86700" rIns="86700" bIns="86700" numCol="1" anchor="t">
              <a:noAutofit/>
            </a:bodyPr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776" name="Circle"/>
            <p:cNvSpPr/>
            <p:nvPr/>
          </p:nvSpPr>
          <p:spPr>
            <a:xfrm>
              <a:off x="927946" y="0"/>
              <a:ext cx="108374" cy="108374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6700" tIns="86700" rIns="86700" bIns="86700" numCol="1" anchor="ctr">
              <a:noAutofit/>
            </a:bodyPr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</p:grpSp>
      <p:sp>
        <p:nvSpPr>
          <p:cNvPr id="778" name="V"/>
          <p:cNvSpPr txBox="1"/>
          <p:nvPr/>
        </p:nvSpPr>
        <p:spPr>
          <a:xfrm>
            <a:off x="6327910" y="5764260"/>
            <a:ext cx="380278" cy="54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1800" b="1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2400"/>
              <a:t>V</a:t>
            </a:r>
          </a:p>
        </p:txBody>
      </p:sp>
      <p:sp>
        <p:nvSpPr>
          <p:cNvPr id="779" name="Line"/>
          <p:cNvSpPr/>
          <p:nvPr/>
        </p:nvSpPr>
        <p:spPr>
          <a:xfrm flipH="1">
            <a:off x="5743878" y="6209810"/>
            <a:ext cx="722513" cy="36125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80" name="Line"/>
          <p:cNvSpPr/>
          <p:nvPr/>
        </p:nvSpPr>
        <p:spPr>
          <a:xfrm flipH="1">
            <a:off x="4720323" y="6101431"/>
            <a:ext cx="1" cy="289004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81" name="Line"/>
          <p:cNvSpPr/>
          <p:nvPr/>
        </p:nvSpPr>
        <p:spPr>
          <a:xfrm flipV="1">
            <a:off x="4720322" y="7401951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82" name="Line"/>
          <p:cNvSpPr/>
          <p:nvPr/>
        </p:nvSpPr>
        <p:spPr>
          <a:xfrm flipV="1">
            <a:off x="4720322" y="4511908"/>
            <a:ext cx="1589526" cy="158952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83" name="Circle"/>
          <p:cNvSpPr/>
          <p:nvPr/>
        </p:nvSpPr>
        <p:spPr>
          <a:xfrm>
            <a:off x="4169408" y="6598159"/>
            <a:ext cx="144503" cy="14450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pic>
        <p:nvPicPr>
          <p:cNvPr id="784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733" y="8217787"/>
            <a:ext cx="2441485" cy="77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43" y="1633798"/>
            <a:ext cx="4365376" cy="3700293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Line"/>
          <p:cNvSpPr/>
          <p:nvPr/>
        </p:nvSpPr>
        <p:spPr>
          <a:xfrm flipH="1">
            <a:off x="5442832" y="8124463"/>
            <a:ext cx="722513" cy="28900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86700" tIns="86700" rIns="86700" bIns="86700"/>
          <a:lstStyle/>
          <a:p>
            <a:pPr algn="l" defTabSz="609630">
              <a:defRPr sz="1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787" name="P0"/>
          <p:cNvSpPr txBox="1"/>
          <p:nvPr/>
        </p:nvSpPr>
        <p:spPr>
          <a:xfrm>
            <a:off x="6165344" y="7690956"/>
            <a:ext cx="867014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200" b="1"/>
              <a:t>P</a:t>
            </a:r>
            <a:r>
              <a:rPr sz="3200" baseline="-20250"/>
              <a:t>0</a:t>
            </a:r>
          </a:p>
        </p:txBody>
      </p:sp>
      <p:sp>
        <p:nvSpPr>
          <p:cNvPr id="788" name="Circle"/>
          <p:cNvSpPr/>
          <p:nvPr/>
        </p:nvSpPr>
        <p:spPr>
          <a:xfrm>
            <a:off x="5063515" y="8485719"/>
            <a:ext cx="144503" cy="144503"/>
          </a:xfrm>
          <a:prstGeom prst="ellipse">
            <a:avLst/>
          </a:prstGeom>
          <a:solidFill>
            <a:srgbClr val="3333CC"/>
          </a:solidFill>
          <a:ln w="127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algn="l" defTabSz="1219261"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</p:txBody>
      </p:sp>
      <p:sp>
        <p:nvSpPr>
          <p:cNvPr id="789" name="D"/>
          <p:cNvSpPr txBox="1"/>
          <p:nvPr/>
        </p:nvSpPr>
        <p:spPr>
          <a:xfrm>
            <a:off x="11078419" y="8413467"/>
            <a:ext cx="1011516" cy="66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>
            <a:lvl1pPr algn="l" defTabSz="914400">
              <a:defRPr sz="2400" b="1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200"/>
              <a:t>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74" y="4961092"/>
            <a:ext cx="11966589" cy="276360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omputing vanishing poin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3" name="Properties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:r>
                  <a:rPr lang="en-US" dirty="0"/>
                  <a:t>P∞ is a point at infinity, v is its projection</a:t>
                </a:r>
              </a:p>
              <a:p>
                <a:pPr lvl="1"/>
                <a:r>
                  <a:rPr lang="en-US" dirty="0"/>
                  <a:t>They depend only on line direction</a:t>
                </a:r>
              </a:p>
              <a:p>
                <a:pPr lvl="1"/>
                <a:r>
                  <a:rPr lang="en-US" dirty="0"/>
                  <a:t>Parallel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intersect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3" name="Properti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7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15" y="8055848"/>
            <a:ext cx="1884551" cy="725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amera Obscur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Camera Obscura</a:t>
            </a:r>
          </a:p>
        </p:txBody>
      </p:sp>
      <p:sp>
        <p:nvSpPr>
          <p:cNvPr id="252" name="The first camera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first camera</a:t>
            </a:r>
          </a:p>
          <a:p>
            <a:pPr lvl="1"/>
            <a:r>
              <a:rPr lang="en-US"/>
              <a:t>Known to Aristotle</a:t>
            </a:r>
          </a:p>
          <a:p>
            <a:pPr lvl="1"/>
            <a:r>
              <a:rPr lang="en-US"/>
              <a:t>How does the aperture size affect the image?</a:t>
            </a:r>
          </a:p>
        </p:txBody>
      </p:sp>
      <p:pic>
        <p:nvPicPr>
          <p:cNvPr id="253" name="pinhole_diff1" descr="pinhole_dif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48" y="4154561"/>
            <a:ext cx="7629579" cy="5046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omputing the horiz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horizon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AD0D4-A7F0-6743-96F1-8A52D46B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intersection of horizontal plane through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with image plane</a:t>
                </a:r>
              </a:p>
              <a:p>
                <a:pPr lvl="2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dirty="0"/>
                  <a:t> from two sets of parallel lines on ground plane</a:t>
                </a:r>
              </a:p>
              <a:p>
                <a:pPr lvl="2"/>
                <a:r>
                  <a:rPr lang="en-US" dirty="0"/>
                  <a:t>All points at same height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project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b="1" dirty="0"/>
              </a:p>
              <a:p>
                <a:pPr lvl="3"/>
                <a:r>
                  <a:rPr lang="en-US" dirty="0"/>
                  <a:t>points higher than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project above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Provides way of comparing height of objects in the scene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AD0D4-A7F0-6743-96F1-8A52D46B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2" name="ground plane"/>
          <p:cNvSpPr txBox="1"/>
          <p:nvPr/>
        </p:nvSpPr>
        <p:spPr>
          <a:xfrm>
            <a:off x="12638902" y="8558220"/>
            <a:ext cx="2967524" cy="749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6700" tIns="86700" rIns="86700" bIns="86700">
            <a:spAutoFit/>
          </a:bodyPr>
          <a:lstStyle>
            <a:lvl1pPr algn="l" defTabSz="914400"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734" dirty="0"/>
              <a:t>ground plane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4062F-D231-6C49-AB91-31932BA35FE1}"/>
              </a:ext>
            </a:extLst>
          </p:cNvPr>
          <p:cNvGrpSpPr/>
          <p:nvPr/>
        </p:nvGrpSpPr>
        <p:grpSpPr>
          <a:xfrm>
            <a:off x="12247504" y="4957010"/>
            <a:ext cx="4122442" cy="3529140"/>
            <a:chOff x="12395482" y="4006581"/>
            <a:chExt cx="5491086" cy="4479570"/>
          </a:xfrm>
        </p:grpSpPr>
        <p:sp>
          <p:nvSpPr>
            <p:cNvPr id="813" name="Line"/>
            <p:cNvSpPr/>
            <p:nvPr/>
          </p:nvSpPr>
          <p:spPr>
            <a:xfrm flipV="1">
              <a:off x="12973492" y="5451603"/>
              <a:ext cx="2167534" cy="72251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14" name="Line"/>
            <p:cNvSpPr/>
            <p:nvPr/>
          </p:nvSpPr>
          <p:spPr>
            <a:xfrm>
              <a:off x="12973491" y="6174115"/>
              <a:ext cx="578010" cy="86701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17" name="Line"/>
            <p:cNvSpPr/>
            <p:nvPr/>
          </p:nvSpPr>
          <p:spPr>
            <a:xfrm flipH="1">
              <a:off x="15141025" y="4006582"/>
              <a:ext cx="1" cy="2890044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18" name="Line"/>
            <p:cNvSpPr/>
            <p:nvPr/>
          </p:nvSpPr>
          <p:spPr>
            <a:xfrm flipH="1">
              <a:off x="13551501" y="5596104"/>
              <a:ext cx="1" cy="2890046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19" name="Line"/>
            <p:cNvSpPr/>
            <p:nvPr/>
          </p:nvSpPr>
          <p:spPr>
            <a:xfrm flipV="1">
              <a:off x="13551500" y="6896624"/>
              <a:ext cx="1589526" cy="1589526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20" name="Line"/>
            <p:cNvSpPr/>
            <p:nvPr/>
          </p:nvSpPr>
          <p:spPr>
            <a:xfrm flipV="1">
              <a:off x="13551500" y="4006581"/>
              <a:ext cx="1589526" cy="1589526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sp>
          <p:nvSpPr>
            <p:cNvPr id="821" name="Circle"/>
            <p:cNvSpPr/>
            <p:nvPr/>
          </p:nvSpPr>
          <p:spPr>
            <a:xfrm>
              <a:off x="13000586" y="6092832"/>
              <a:ext cx="144503" cy="14450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</p:spPr>
          <p:txBody>
            <a:bodyPr lIns="86700" tIns="86700" rIns="86700" bIns="86700" anchor="ctr"/>
            <a:lstStyle/>
            <a:p>
              <a:pPr algn="l" defTabSz="1219261">
                <a:defRPr sz="240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 sz="3200"/>
            </a:p>
          </p:txBody>
        </p:sp>
        <p:sp>
          <p:nvSpPr>
            <p:cNvPr id="822" name="Line"/>
            <p:cNvSpPr/>
            <p:nvPr/>
          </p:nvSpPr>
          <p:spPr>
            <a:xfrm flipV="1">
              <a:off x="13551500" y="5451603"/>
              <a:ext cx="1589526" cy="1589526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p:grpSp>
          <p:nvGrpSpPr>
            <p:cNvPr id="826" name="Group"/>
            <p:cNvGrpSpPr/>
            <p:nvPr/>
          </p:nvGrpSpPr>
          <p:grpSpPr>
            <a:xfrm>
              <a:off x="13551501" y="6896626"/>
              <a:ext cx="4335067" cy="1589525"/>
              <a:chOff x="0" y="0"/>
              <a:chExt cx="3251199" cy="1192106"/>
            </a:xfrm>
          </p:grpSpPr>
          <p:sp>
            <p:nvSpPr>
              <p:cNvPr id="823" name="Line"/>
              <p:cNvSpPr/>
              <p:nvPr/>
            </p:nvSpPr>
            <p:spPr>
              <a:xfrm>
                <a:off x="0" y="1192106"/>
                <a:ext cx="2059094" cy="1"/>
              </a:xfrm>
              <a:prstGeom prst="line">
                <a:avLst/>
              </a:prstGeom>
              <a:noFill/>
              <a:ln w="38100" cap="flat">
                <a:solidFill>
                  <a:srgbClr val="0066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824" name="Line"/>
              <p:cNvSpPr/>
              <p:nvPr/>
            </p:nvSpPr>
            <p:spPr>
              <a:xfrm>
                <a:off x="1192106" y="0"/>
                <a:ext cx="2059094" cy="0"/>
              </a:xfrm>
              <a:prstGeom prst="line">
                <a:avLst/>
              </a:prstGeom>
              <a:noFill/>
              <a:ln w="38100" cap="flat">
                <a:solidFill>
                  <a:srgbClr val="0066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825" name="Line"/>
              <p:cNvSpPr/>
              <p:nvPr/>
            </p:nvSpPr>
            <p:spPr>
              <a:xfrm flipV="1">
                <a:off x="2059093" y="0"/>
                <a:ext cx="1192108" cy="1192107"/>
              </a:xfrm>
              <a:prstGeom prst="line">
                <a:avLst/>
              </a:prstGeom>
              <a:noFill/>
              <a:ln w="38100" cap="flat">
                <a:solidFill>
                  <a:srgbClr val="0066FF"/>
                </a:solidFill>
                <a:prstDash val="solid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  <p:grpSp>
          <p:nvGrpSpPr>
            <p:cNvPr id="830" name="Group"/>
            <p:cNvGrpSpPr/>
            <p:nvPr/>
          </p:nvGrpSpPr>
          <p:grpSpPr>
            <a:xfrm>
              <a:off x="13551501" y="5451603"/>
              <a:ext cx="4335067" cy="1589526"/>
              <a:chOff x="0" y="0"/>
              <a:chExt cx="3251199" cy="1192106"/>
            </a:xfrm>
          </p:grpSpPr>
          <p:sp>
            <p:nvSpPr>
              <p:cNvPr id="827" name="Line"/>
              <p:cNvSpPr/>
              <p:nvPr/>
            </p:nvSpPr>
            <p:spPr>
              <a:xfrm>
                <a:off x="0" y="1192106"/>
                <a:ext cx="2059094" cy="1"/>
              </a:xfrm>
              <a:prstGeom prst="line">
                <a:avLst/>
              </a:prstGeom>
              <a:noFill/>
              <a:ln w="25400" cap="flat">
                <a:solidFill>
                  <a:srgbClr val="0066FF"/>
                </a:solidFill>
                <a:prstDash val="dash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828" name="Line"/>
              <p:cNvSpPr/>
              <p:nvPr/>
            </p:nvSpPr>
            <p:spPr>
              <a:xfrm>
                <a:off x="1192106" y="0"/>
                <a:ext cx="2059094" cy="0"/>
              </a:xfrm>
              <a:prstGeom prst="line">
                <a:avLst/>
              </a:prstGeom>
              <a:noFill/>
              <a:ln w="25400" cap="flat">
                <a:solidFill>
                  <a:srgbClr val="0066FF"/>
                </a:solidFill>
                <a:prstDash val="dash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  <p:sp>
            <p:nvSpPr>
              <p:cNvPr id="829" name="Line"/>
              <p:cNvSpPr/>
              <p:nvPr/>
            </p:nvSpPr>
            <p:spPr>
              <a:xfrm flipV="1">
                <a:off x="2059093" y="0"/>
                <a:ext cx="1192108" cy="1192107"/>
              </a:xfrm>
              <a:prstGeom prst="line">
                <a:avLst/>
              </a:prstGeom>
              <a:noFill/>
              <a:ln w="25400" cap="flat">
                <a:solidFill>
                  <a:srgbClr val="0066FF"/>
                </a:solidFill>
                <a:prstDash val="dash"/>
                <a:round/>
              </a:ln>
              <a:effectLst/>
            </p:spPr>
            <p:txBody>
              <a:bodyPr wrap="square" lIns="86700" tIns="86700" rIns="86700" bIns="86700" numCol="1" anchor="t">
                <a:noAutofit/>
              </a:bodyPr>
              <a:lstStyle/>
              <a:p>
                <a:pPr algn="l" defTabSz="609630">
                  <a:defRPr sz="16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2133"/>
              </a:p>
            </p:txBody>
          </p:sp>
        </p:grpSp>
        <p:sp>
          <p:nvSpPr>
            <p:cNvPr id="831" name="Line"/>
            <p:cNvSpPr/>
            <p:nvPr/>
          </p:nvSpPr>
          <p:spPr>
            <a:xfrm>
              <a:off x="13117994" y="6174115"/>
              <a:ext cx="3901560" cy="1"/>
            </a:xfrm>
            <a:prstGeom prst="line">
              <a:avLst/>
            </a:prstGeom>
            <a:ln w="12700">
              <a:solidFill>
                <a:srgbClr val="0066FF"/>
              </a:solidFill>
              <a:tailEnd type="triangle"/>
            </a:ln>
          </p:spPr>
          <p:txBody>
            <a:bodyPr lIns="86700" tIns="86700" rIns="86700" bIns="86700"/>
            <a:lstStyle/>
            <a:p>
              <a:pPr algn="l" defTabSz="609630">
                <a:defRPr sz="160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213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3" name="l"/>
                <p:cNvSpPr txBox="1"/>
                <p:nvPr/>
              </p:nvSpPr>
              <p:spPr>
                <a:xfrm>
                  <a:off x="14081340" y="6282491"/>
                  <a:ext cx="647452" cy="95164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86700" tIns="86700" rIns="86700" bIns="86700">
                  <a:spAutoFit/>
                </a:bodyPr>
                <a:lstStyle>
                  <a:lvl1pPr algn="l" defTabSz="914400">
                    <a:defRPr sz="2800" b="1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734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sz="3734" dirty="0"/>
                </a:p>
              </p:txBody>
            </p:sp>
          </mc:Choice>
          <mc:Fallback xmlns="">
            <p:sp>
              <p:nvSpPr>
                <p:cNvPr id="833" name="l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340" y="6282491"/>
                  <a:ext cx="647452" cy="951649"/>
                </a:xfrm>
                <a:prstGeom prst="rect">
                  <a:avLst/>
                </a:prstGeom>
                <a:blipFill>
                  <a:blip r:embed="rId3"/>
                  <a:stretch>
                    <a:fillRect l="-2564" r="-2564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4" name="C"/>
                <p:cNvSpPr txBox="1"/>
                <p:nvPr/>
              </p:nvSpPr>
              <p:spPr>
                <a:xfrm>
                  <a:off x="12395482" y="6029611"/>
                  <a:ext cx="818525" cy="95164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86700" tIns="86700" rIns="86700" bIns="86700">
                  <a:spAutoFit/>
                </a:bodyPr>
                <a:lstStyle>
                  <a:lvl1pPr algn="l" defTabSz="914400">
                    <a:defRPr sz="2800" b="1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734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sz="3734" dirty="0"/>
                </a:p>
              </p:txBody>
            </p:sp>
          </mc:Choice>
          <mc:Fallback xmlns="">
            <p:sp>
              <p:nvSpPr>
                <p:cNvPr id="834" name="C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482" y="6029611"/>
                  <a:ext cx="818525" cy="9516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A3130-3B90-0B42-95F7-FAD107942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F5ABD8-A32D-434C-A049-625ECE6FD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2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rinking the apertur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the Aperture</a:t>
            </a:r>
          </a:p>
        </p:txBody>
      </p:sp>
      <p:sp>
        <p:nvSpPr>
          <p:cNvPr id="256" name="Why not make the aperture as small as possible?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r>
              <a:rPr lang="en-US"/>
              <a:t>Why not make the aperture as small as possible?</a:t>
            </a:r>
          </a:p>
        </p:txBody>
      </p:sp>
      <p:pic>
        <p:nvPicPr>
          <p:cNvPr id="257" name="pinhole_diff2" descr="pinhole_diff2"/>
          <p:cNvPicPr>
            <a:picLocks noChangeAspect="1"/>
          </p:cNvPicPr>
          <p:nvPr/>
        </p:nvPicPr>
        <p:blipFill>
          <a:blip r:embed="rId2"/>
          <a:srcRect b="32084"/>
          <a:stretch>
            <a:fillRect/>
          </a:stretch>
        </p:blipFill>
        <p:spPr>
          <a:xfrm>
            <a:off x="3880172" y="2346328"/>
            <a:ext cx="9675931" cy="6186496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ess light gets through…"/>
          <p:cNvSpPr txBox="1"/>
          <p:nvPr/>
        </p:nvSpPr>
        <p:spPr>
          <a:xfrm>
            <a:off x="701003" y="8242810"/>
            <a:ext cx="14739226" cy="138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6700" tIns="86700" rIns="86700" bIns="86700">
            <a:spAutoFit/>
          </a:bodyPr>
          <a:lstStyle/>
          <a:p>
            <a:pPr marL="1202327" lvl="1" indent="-592696" algn="l" defTabSz="1219261">
              <a:spcBef>
                <a:spcPts val="533"/>
              </a:spcBef>
              <a:buSzPct val="100000"/>
              <a:buChar char="•"/>
              <a:defRPr sz="28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 dirty="0"/>
              <a:t>Less light gets through</a:t>
            </a:r>
          </a:p>
          <a:p>
            <a:pPr marL="1202327" lvl="1" indent="-592696" algn="l" defTabSz="1219261">
              <a:spcBef>
                <a:spcPts val="533"/>
              </a:spcBef>
              <a:buSzPct val="100000"/>
              <a:buChar char="•"/>
              <a:defRPr sz="2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sz="3734" i="1" dirty="0"/>
              <a:t>Diffraction</a:t>
            </a:r>
            <a:r>
              <a:rPr sz="3734" dirty="0"/>
              <a:t> effects...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rinking the apertur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the Aperture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BCE71-2B5C-8842-8577-667A27EAB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1" name="pinhole_diff2" descr="pinhole_dif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310" y="1443771"/>
            <a:ext cx="6919228" cy="789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3F76B6-653C-8342-9A6E-C43D05800133}" vid="{275F64F7-4331-5147-A7DD-3D44587146B1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9AA4"/>
      </a:accent1>
      <a:accent2>
        <a:srgbClr val="930706"/>
      </a:accent2>
      <a:accent3>
        <a:srgbClr val="C5C6C7"/>
      </a:accent3>
      <a:accent4>
        <a:srgbClr val="7C3B03"/>
      </a:accent4>
      <a:accent5>
        <a:srgbClr val="B8CACF"/>
      </a:accent5>
      <a:accent6>
        <a:srgbClr val="850605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Malgun Gothic"/>
        <a:ea typeface="Malgun Gothic"/>
        <a:cs typeface="Malgun Gothic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D90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924705"/>
            </a:solidFill>
            <a:effectLst/>
            <a:uFill>
              <a:solidFill>
                <a:srgbClr val="924705"/>
              </a:solidFill>
            </a:uFill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924705"/>
            </a:solidFill>
            <a:effectLst/>
            <a:uFill>
              <a:solidFill>
                <a:srgbClr val="924705"/>
              </a:solidFill>
            </a:uFill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496</TotalTime>
  <Words>2244</Words>
  <Application>Microsoft Macintosh PowerPoint</Application>
  <PresentationFormat>Custom</PresentationFormat>
  <Paragraphs>468</Paragraphs>
  <Slides>71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Avenir</vt:lpstr>
      <vt:lpstr>Calibri</vt:lpstr>
      <vt:lpstr>Calibri Light</vt:lpstr>
      <vt:lpstr>Cambria Math</vt:lpstr>
      <vt:lpstr>Symbol</vt:lpstr>
      <vt:lpstr>Times New Roman</vt:lpstr>
      <vt:lpstr>Theme1</vt:lpstr>
      <vt:lpstr>Image Formation</vt:lpstr>
      <vt:lpstr>Projection</vt:lpstr>
      <vt:lpstr>Projection</vt:lpstr>
      <vt:lpstr>Müller-Lyer Illusion</vt:lpstr>
      <vt:lpstr>Image Formation</vt:lpstr>
      <vt:lpstr>Pinhole Camera</vt:lpstr>
      <vt:lpstr>Camera Obscura</vt:lpstr>
      <vt:lpstr>Shrinking the Aperture</vt:lpstr>
      <vt:lpstr>Shrinking the Aperture</vt:lpstr>
      <vt:lpstr>Adding a Lens</vt:lpstr>
      <vt:lpstr>Lenses</vt:lpstr>
      <vt:lpstr>Thin Lenses</vt:lpstr>
      <vt:lpstr>Depth of Field</vt:lpstr>
      <vt:lpstr>The Eye</vt:lpstr>
      <vt:lpstr>Digital Camera</vt:lpstr>
      <vt:lpstr>Issues with Digital Cameras</vt:lpstr>
      <vt:lpstr>Issues with Digital Cameras</vt:lpstr>
      <vt:lpstr>Other Important Camera Terminology</vt:lpstr>
      <vt:lpstr>Modeling Projection</vt:lpstr>
      <vt:lpstr>Modeling Projection</vt:lpstr>
      <vt:lpstr>Orthographic (“telecentric”) Lenses</vt:lpstr>
      <vt:lpstr>Orthographic Projection</vt:lpstr>
      <vt:lpstr>Distortion</vt:lpstr>
      <vt:lpstr>Correcting radial distortion</vt:lpstr>
      <vt:lpstr>Distortion</vt:lpstr>
      <vt:lpstr>Modeling Distortion</vt:lpstr>
      <vt:lpstr>360 Degree Field of View…</vt:lpstr>
      <vt:lpstr>Tilt-shift</vt:lpstr>
      <vt:lpstr>Rotating Sensor (or object)</vt:lpstr>
      <vt:lpstr>Photofinish</vt:lpstr>
      <vt:lpstr>Projective Geometry</vt:lpstr>
      <vt:lpstr>Geometric Primitives</vt:lpstr>
      <vt:lpstr>Homogeneous Coordinates</vt:lpstr>
      <vt:lpstr>2D Lines</vt:lpstr>
      <vt:lpstr>Projective Lines</vt:lpstr>
      <vt:lpstr>Point and Line Duality</vt:lpstr>
      <vt:lpstr>Point and Line Duality</vt:lpstr>
      <vt:lpstr>3D</vt:lpstr>
      <vt:lpstr>The Projective Plane</vt:lpstr>
      <vt:lpstr>2D Transformation</vt:lpstr>
      <vt:lpstr>General Affine</vt:lpstr>
      <vt:lpstr>Projective</vt:lpstr>
      <vt:lpstr>3D transformations</vt:lpstr>
      <vt:lpstr>3D to 2D:  “perspective” projection</vt:lpstr>
      <vt:lpstr>Modeling projection</vt:lpstr>
      <vt:lpstr>Cross-ratio</vt:lpstr>
      <vt:lpstr>Perspective Projection</vt:lpstr>
      <vt:lpstr>Perspective Projection</vt:lpstr>
      <vt:lpstr>Perspective Projection</vt:lpstr>
      <vt:lpstr>Orthographic Projection</vt:lpstr>
      <vt:lpstr>Camera Parameters</vt:lpstr>
      <vt:lpstr>Camera Parameters</vt:lpstr>
      <vt:lpstr>Camera Intrinsics</vt:lpstr>
      <vt:lpstr>Focal Length</vt:lpstr>
      <vt:lpstr>Camera parameters</vt:lpstr>
      <vt:lpstr>Camera Matrix</vt:lpstr>
      <vt:lpstr>Mapping from One Camera to Another</vt:lpstr>
      <vt:lpstr>Mapping from One Camera to Another</vt:lpstr>
      <vt:lpstr>Mapping from One Camera to Another</vt:lpstr>
      <vt:lpstr>Mapping from One Camera to Another</vt:lpstr>
      <vt:lpstr>Homographies of Points and Lines</vt:lpstr>
      <vt:lpstr>Ideal Points and Lines</vt:lpstr>
      <vt:lpstr>3D Projective Geometry</vt:lpstr>
      <vt:lpstr>Vanishing points</vt:lpstr>
      <vt:lpstr>Vanishing points</vt:lpstr>
      <vt:lpstr>Vanishing lines</vt:lpstr>
      <vt:lpstr>Vanishing lines</vt:lpstr>
      <vt:lpstr>Computing vanishing points</vt:lpstr>
      <vt:lpstr>Computing vanishing points</vt:lpstr>
      <vt:lpstr>Computing the horizon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Formation</dc:title>
  <cp:lastModifiedBy>신 현준</cp:lastModifiedBy>
  <cp:revision>24</cp:revision>
  <dcterms:modified xsi:type="dcterms:W3CDTF">2022-09-16T00:49:25Z</dcterms:modified>
</cp:coreProperties>
</file>